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57"/>
  </p:notesMasterIdLst>
  <p:sldIdLst>
    <p:sldId id="1129" r:id="rId2"/>
    <p:sldId id="1342" r:id="rId3"/>
    <p:sldId id="1311" r:id="rId4"/>
    <p:sldId id="1320" r:id="rId5"/>
    <p:sldId id="1343" r:id="rId6"/>
    <p:sldId id="1263" r:id="rId7"/>
    <p:sldId id="1231" r:id="rId8"/>
    <p:sldId id="1086" r:id="rId9"/>
    <p:sldId id="1112" r:id="rId10"/>
    <p:sldId id="1111" r:id="rId11"/>
    <p:sldId id="1314" r:id="rId12"/>
    <p:sldId id="1301" r:id="rId13"/>
    <p:sldId id="1090" r:id="rId14"/>
    <p:sldId id="1092" r:id="rId15"/>
    <p:sldId id="1335" r:id="rId16"/>
    <p:sldId id="267" r:id="rId17"/>
    <p:sldId id="642" r:id="rId18"/>
    <p:sldId id="1249" r:id="rId19"/>
    <p:sldId id="1344" r:id="rId20"/>
    <p:sldId id="1345" r:id="rId21"/>
    <p:sldId id="1255" r:id="rId22"/>
    <p:sldId id="1239" r:id="rId23"/>
    <p:sldId id="393" r:id="rId24"/>
    <p:sldId id="1319" r:id="rId25"/>
    <p:sldId id="1238" r:id="rId26"/>
    <p:sldId id="1315" r:id="rId27"/>
    <p:sldId id="270" r:id="rId28"/>
    <p:sldId id="1340" r:id="rId29"/>
    <p:sldId id="1242" r:id="rId30"/>
    <p:sldId id="1102" r:id="rId31"/>
    <p:sldId id="266" r:id="rId32"/>
    <p:sldId id="1317" r:id="rId33"/>
    <p:sldId id="499" r:id="rId34"/>
    <p:sldId id="532" r:id="rId35"/>
    <p:sldId id="431" r:id="rId36"/>
    <p:sldId id="718" r:id="rId37"/>
    <p:sldId id="268" r:id="rId38"/>
    <p:sldId id="1346" r:id="rId39"/>
    <p:sldId id="1091" r:id="rId40"/>
    <p:sldId id="1337" r:id="rId41"/>
    <p:sldId id="256" r:id="rId42"/>
    <p:sldId id="1303" r:id="rId43"/>
    <p:sldId id="259" r:id="rId44"/>
    <p:sldId id="1307" r:id="rId45"/>
    <p:sldId id="273" r:id="rId46"/>
    <p:sldId id="1094" r:id="rId47"/>
    <p:sldId id="455" r:id="rId48"/>
    <p:sldId id="1124" r:id="rId49"/>
    <p:sldId id="1237" r:id="rId50"/>
    <p:sldId id="672" r:id="rId51"/>
    <p:sldId id="704" r:id="rId52"/>
    <p:sldId id="615" r:id="rId53"/>
    <p:sldId id="269" r:id="rId54"/>
    <p:sldId id="1197" r:id="rId55"/>
    <p:sldId id="1341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8"/>
    <p:restoredTop sz="94648"/>
  </p:normalViewPr>
  <p:slideViewPr>
    <p:cSldViewPr snapToGrid="0" snapToObjects="1">
      <p:cViewPr varScale="1">
        <p:scale>
          <a:sx n="126" d="100"/>
          <a:sy n="126" d="100"/>
        </p:scale>
        <p:origin x="18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05D8A-2A76-794C-89A6-DABB5F8BD16E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0498E-B740-FF4B-9318-141EA57E8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5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5988" y="912813"/>
            <a:ext cx="6108700" cy="4581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6" name="Google Shape;146;p12:notes"/>
          <p:cNvSpPr txBox="1">
            <a:spLocks noGrp="1"/>
          </p:cNvSpPr>
          <p:nvPr>
            <p:ph type="body" idx="1"/>
          </p:nvPr>
        </p:nvSpPr>
        <p:spPr>
          <a:xfrm>
            <a:off x="1301497" y="5799079"/>
            <a:ext cx="10411968" cy="5493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12:notes"/>
          <p:cNvSpPr txBox="1">
            <a:spLocks noGrp="1"/>
          </p:cNvSpPr>
          <p:nvPr>
            <p:ph type="sldNum" idx="12"/>
          </p:nvPr>
        </p:nvSpPr>
        <p:spPr>
          <a:xfrm>
            <a:off x="7372134" y="11596042"/>
            <a:ext cx="5639817" cy="610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5988" y="912813"/>
            <a:ext cx="6108700" cy="4581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1301497" y="5799079"/>
            <a:ext cx="10411968" cy="5493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8:notes"/>
          <p:cNvSpPr txBox="1">
            <a:spLocks noGrp="1"/>
          </p:cNvSpPr>
          <p:nvPr>
            <p:ph type="sldNum" idx="12"/>
          </p:nvPr>
        </p:nvSpPr>
        <p:spPr>
          <a:xfrm>
            <a:off x="7372134" y="11596042"/>
            <a:ext cx="5639817" cy="610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5988" y="912813"/>
            <a:ext cx="6108700" cy="4581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7" name="Google Shape;577;p57:notes"/>
          <p:cNvSpPr txBox="1">
            <a:spLocks noGrp="1"/>
          </p:cNvSpPr>
          <p:nvPr>
            <p:ph type="body" idx="1"/>
          </p:nvPr>
        </p:nvSpPr>
        <p:spPr>
          <a:xfrm>
            <a:off x="1301497" y="5799079"/>
            <a:ext cx="10411968" cy="5493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8" name="Google Shape;578;p57:notes"/>
          <p:cNvSpPr txBox="1">
            <a:spLocks noGrp="1"/>
          </p:cNvSpPr>
          <p:nvPr>
            <p:ph type="sldNum" idx="12"/>
          </p:nvPr>
        </p:nvSpPr>
        <p:spPr>
          <a:xfrm>
            <a:off x="7372134" y="11596042"/>
            <a:ext cx="5639817" cy="610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69f45f33b8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g269f45f33b8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0B14E-F5A7-47B2-9C51-04CFA968D8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08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0B14E-F5A7-47B2-9C51-04CFA968D80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40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0B14E-F5A7-47B2-9C51-04CFA968D80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31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5988" y="912813"/>
            <a:ext cx="6108700" cy="4581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9" name="Google Shape;159;p13:notes"/>
          <p:cNvSpPr txBox="1">
            <a:spLocks noGrp="1"/>
          </p:cNvSpPr>
          <p:nvPr>
            <p:ph type="body" idx="1"/>
          </p:nvPr>
        </p:nvSpPr>
        <p:spPr>
          <a:xfrm>
            <a:off x="1301497" y="5799079"/>
            <a:ext cx="10411968" cy="5493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13:notes"/>
          <p:cNvSpPr txBox="1">
            <a:spLocks noGrp="1"/>
          </p:cNvSpPr>
          <p:nvPr>
            <p:ph type="sldNum" idx="12"/>
          </p:nvPr>
        </p:nvSpPr>
        <p:spPr>
          <a:xfrm>
            <a:off x="7372134" y="11596042"/>
            <a:ext cx="5639817" cy="610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37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5988" y="912813"/>
            <a:ext cx="6108700" cy="4581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1" name="Google Shape;671;p67:notes"/>
          <p:cNvSpPr txBox="1">
            <a:spLocks noGrp="1"/>
          </p:cNvSpPr>
          <p:nvPr>
            <p:ph type="body" idx="1"/>
          </p:nvPr>
        </p:nvSpPr>
        <p:spPr>
          <a:xfrm>
            <a:off x="1301497" y="5799079"/>
            <a:ext cx="10411968" cy="5493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2" name="Google Shape;672;p67:notes"/>
          <p:cNvSpPr txBox="1">
            <a:spLocks noGrp="1"/>
          </p:cNvSpPr>
          <p:nvPr>
            <p:ph type="sldNum" idx="12"/>
          </p:nvPr>
        </p:nvSpPr>
        <p:spPr>
          <a:xfrm>
            <a:off x="7372134" y="11596042"/>
            <a:ext cx="5639817" cy="610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275" tIns="69125" rIns="138275" bIns="691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0237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B0B14E-F5A7-47B2-9C51-04CFA968D80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3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style/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0"/>
          <p:cNvSpPr txBox="1">
            <a:spLocks noGrp="1"/>
          </p:cNvSpPr>
          <p:nvPr>
            <p:ph type="title"/>
          </p:nvPr>
        </p:nvSpPr>
        <p:spPr>
          <a:xfrm>
            <a:off x="1856108" y="119648"/>
            <a:ext cx="7287891" cy="50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 sz="1800"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0"/>
          <p:cNvSpPr txBox="1">
            <a:spLocks noGrp="1"/>
          </p:cNvSpPr>
          <p:nvPr>
            <p:ph type="body" idx="1"/>
          </p:nvPr>
        </p:nvSpPr>
        <p:spPr>
          <a:xfrm>
            <a:off x="97696" y="823853"/>
            <a:ext cx="8958385" cy="68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None/>
              <a:defRPr sz="135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None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90"/>
          <p:cNvSpPr txBox="1">
            <a:spLocks noGrp="1"/>
          </p:cNvSpPr>
          <p:nvPr>
            <p:ph type="body" idx="2"/>
          </p:nvPr>
        </p:nvSpPr>
        <p:spPr>
          <a:xfrm>
            <a:off x="97696" y="5692802"/>
            <a:ext cx="8958385" cy="107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4C9BDB"/>
              </a:buClr>
              <a:buSzPts val="1400"/>
              <a:buNone/>
              <a:defRPr sz="105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None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90" descr="GCProject-white-CMJ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"/>
            <a:ext cx="1306137" cy="7439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28;p90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90"/>
          <p:cNvSpPr txBox="1">
            <a:spLocks noGrp="1"/>
          </p:cNvSpPr>
          <p:nvPr>
            <p:ph type="body" idx="3"/>
          </p:nvPr>
        </p:nvSpPr>
        <p:spPr>
          <a:xfrm>
            <a:off x="540544" y="1439863"/>
            <a:ext cx="8079581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2292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D7732-2FCE-4549-90A6-DA130F39DDB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2C4F6-F95C-0343-8926-CE6FE0D98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venir Book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160/GCP-202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hyperlink" Target="http://www.globalcarbonproject.org/carbonbudget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ml.noaa.gov/ccgg/trends/" TargetMode="Externa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lobalcarbonproject.org/carbonbudget/" TargetMode="External"/><Relationship Id="rId5" Type="http://schemas.openxmlformats.org/officeDocument/2006/relationships/hyperlink" Target="https://doi.org/10.18160/GCP-2025" TargetMode="External"/><Relationship Id="rId4" Type="http://schemas.openxmlformats.org/officeDocument/2006/relationships/hyperlink" Target="https://scripps.ucsd.edu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160/GCP-202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hyperlink" Target="http://www.globalcarbonproject.org/carbonbudget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160/GCP-202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png"/><Relationship Id="rId4" Type="http://schemas.openxmlformats.org/officeDocument/2006/relationships/hyperlink" Target="http://www.globalcarbonproject.org/carbonbudget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160/GCP-202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png"/><Relationship Id="rId4" Type="http://schemas.openxmlformats.org/officeDocument/2006/relationships/hyperlink" Target="http://www.globalcarbonproject.org/carbonbudget/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awdown.org/solution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https://climatecommunication.yale.edu/visualizations-data/ycom-us/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C9DD8E-EFB8-8B5C-450E-AECEF29F4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28" y="0"/>
            <a:ext cx="7798979" cy="71213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2B6F03-707C-534F-A92C-F9297113DD33}"/>
              </a:ext>
            </a:extLst>
          </p:cNvPr>
          <p:cNvSpPr txBox="1"/>
          <p:nvPr/>
        </p:nvSpPr>
        <p:spPr>
          <a:xfrm>
            <a:off x="708228" y="2083333"/>
            <a:ext cx="2840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</a:rPr>
              <a:t>Ankur Desai</a:t>
            </a:r>
          </a:p>
          <a:p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</a:rPr>
              <a:t>Dept of Atmospheric &amp; </a:t>
            </a:r>
          </a:p>
          <a:p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</a:rPr>
              <a:t>Oceanic Sciences</a:t>
            </a:r>
          </a:p>
          <a:p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</a:rPr>
              <a:t>University of Wisconsin-Madison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CD862E-4CC7-B04B-AEE9-DB1A2F64CC96}"/>
              </a:ext>
            </a:extLst>
          </p:cNvPr>
          <p:cNvSpPr txBox="1"/>
          <p:nvPr/>
        </p:nvSpPr>
        <p:spPr>
          <a:xfrm>
            <a:off x="6069680" y="6106955"/>
            <a:ext cx="2437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Cottage Grove Library</a:t>
            </a:r>
          </a:p>
          <a:p>
            <a:pPr algn="r"/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19 October 2025</a:t>
            </a:r>
          </a:p>
        </p:txBody>
      </p:sp>
    </p:spTree>
    <p:extLst>
      <p:ext uri="{BB962C8B-B14F-4D97-AF65-F5344CB8AC3E}">
        <p14:creationId xmlns:p14="http://schemas.microsoft.com/office/powerpoint/2010/main" val="541029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uropeheatwaves_gmao_20260819">
            <a:hlinkClick r:id="" action="ppaction://media"/>
            <a:extLst>
              <a:ext uri="{FF2B5EF4-FFF2-40B4-BE49-F238E27FC236}">
                <a16:creationId xmlns:a16="http://schemas.microsoft.com/office/drawing/2014/main" id="{AF92C946-E42A-6C68-EF1B-12C32EC569B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806" y="813732"/>
            <a:ext cx="8898388" cy="500523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1A314C-0157-0B6F-2CE7-4FEA53F71D83}"/>
              </a:ext>
            </a:extLst>
          </p:cNvPr>
          <p:cNvSpPr txBox="1"/>
          <p:nvPr/>
        </p:nvSpPr>
        <p:spPr>
          <a:xfrm>
            <a:off x="1767840" y="6488668"/>
            <a:ext cx="725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Animation: NASA, Photos/News: NYTimes, </a:t>
            </a:r>
            <a:r>
              <a:rPr lang="en-US" dirty="0" err="1">
                <a:solidFill>
                  <a:srgbClr val="FF0000"/>
                </a:solidFill>
              </a:rPr>
              <a:t>LaMonde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InsideClimateNews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9" name="Picture 8" descr="A crowd stands in front of the Colosseum in Rome. A misting station sprays them with water to keep cool on a hot day. ">
            <a:extLst>
              <a:ext uri="{FF2B5EF4-FFF2-40B4-BE49-F238E27FC236}">
                <a16:creationId xmlns:a16="http://schemas.microsoft.com/office/drawing/2014/main" id="{6B945C4A-E1F5-3A49-8008-F8A6D37260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98786"/>
            <a:ext cx="5144631" cy="34297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DAB4D7-025E-D37F-08BC-0F70EBD1DF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717" y="14148"/>
            <a:ext cx="7772400" cy="1295400"/>
          </a:xfrm>
          <a:prstGeom prst="rect">
            <a:avLst/>
          </a:prstGeom>
        </p:spPr>
      </p:pic>
      <p:pic>
        <p:nvPicPr>
          <p:cNvPr id="8" name="Picture 7" descr="Firefighters work to extinguish a reigniting fire in Le Temple, Gironde department, amid drought conditions following a heatwave and water shortages across much of France.">
            <a:extLst>
              <a:ext uri="{FF2B5EF4-FFF2-40B4-BE49-F238E27FC236}">
                <a16:creationId xmlns:a16="http://schemas.microsoft.com/office/drawing/2014/main" id="{041B4720-BB61-FA5D-65AC-29523C338B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9497" y="3316347"/>
            <a:ext cx="4741697" cy="31546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2B75C7-A25F-7608-60E6-82B9636635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0291" y="4815636"/>
            <a:ext cx="7772400" cy="13042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F709941-0458-B7A4-C755-50140BD63E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057" y="2306806"/>
            <a:ext cx="7772400" cy="150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5347-20BE-006A-A99C-02B82CFF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might wonder…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97BF-1F13-03E1-8308-4953F5F50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2307"/>
            <a:ext cx="7886700" cy="4351338"/>
          </a:xfrm>
        </p:spPr>
        <p:txBody>
          <a:bodyPr/>
          <a:lstStyle/>
          <a:p>
            <a:r>
              <a:rPr lang="en-US" dirty="0"/>
              <a:t>Did a warming climate make this event more likely?</a:t>
            </a:r>
          </a:p>
          <a:p>
            <a:endParaRPr lang="en-US" dirty="0"/>
          </a:p>
          <a:p>
            <a:r>
              <a:rPr lang="en-US" dirty="0"/>
              <a:t>Could we improve warnings about this in advance?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Can we decrease the harm from events like this and help communities be safer?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714D3-7514-EC5B-D00A-ED7171C6CD05}"/>
              </a:ext>
            </a:extLst>
          </p:cNvPr>
          <p:cNvSpPr txBox="1"/>
          <p:nvPr/>
        </p:nvSpPr>
        <p:spPr>
          <a:xfrm>
            <a:off x="3923149" y="5765263"/>
            <a:ext cx="992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228694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4AFAD9-CD55-914F-B0DF-3A4754CA3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88" y="4656662"/>
            <a:ext cx="7745624" cy="21420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1B2147-3003-5347-B5C0-48A31F826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286" y="1560927"/>
            <a:ext cx="1504510" cy="104479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BEB20F1-DABE-1443-A023-641B14954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7493" y="3660194"/>
            <a:ext cx="2638798" cy="6221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4F1B41-6748-864F-A09C-E5A5017D71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283" y="2862705"/>
            <a:ext cx="2933243" cy="4068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669A74-7FF6-CE6B-02E9-434DA2103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959" y="59262"/>
            <a:ext cx="4673121" cy="415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2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D9186-C390-7985-1798-DB8B9678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7382E7-A2FC-4824-6CB7-F0F90093C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551" y="-658076"/>
            <a:ext cx="3065307" cy="4087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EC40DB-8B6E-1963-57AA-633AFC453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329436" y="3062539"/>
            <a:ext cx="4351339" cy="3263504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72A719-4100-20DB-9F8E-CDB9641C7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142" y="-43074"/>
            <a:ext cx="3263503" cy="4351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C752E4-7D91-4A6A-FFDF-042D7DEC4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71900"/>
            <a:ext cx="4114800" cy="308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281D6F-BAB7-8DA5-08FA-528CE03520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7426" y="-43073"/>
            <a:ext cx="3164125" cy="42188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4758EC-3A79-6AC6-E475-0487AF77D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7900" y="411480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6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46B7D-48B8-884A-9EDA-E73F4392C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365126"/>
            <a:ext cx="8924371" cy="1325563"/>
          </a:xfrm>
        </p:spPr>
        <p:txBody>
          <a:bodyPr/>
          <a:lstStyle/>
          <a:p>
            <a:r>
              <a:rPr lang="en-US" dirty="0"/>
              <a:t>They stand on a long legacy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98E6E-C62E-9C4C-B45C-27D894287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undefined">
            <a:extLst>
              <a:ext uri="{FF2B5EF4-FFF2-40B4-BE49-F238E27FC236}">
                <a16:creationId xmlns:a16="http://schemas.microsoft.com/office/drawing/2014/main" id="{7A828C48-DF4E-6D48-9322-E76AF3C8D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270" y="1317740"/>
            <a:ext cx="1647953" cy="25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unice Newton Foote, Pioneer of the Greenhouse Effect | OpenMind">
            <a:extLst>
              <a:ext uri="{FF2B5EF4-FFF2-40B4-BE49-F238E27FC236}">
                <a16:creationId xmlns:a16="http://schemas.microsoft.com/office/drawing/2014/main" id="{808FBE8D-7D82-B844-8331-9C4793BF6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4" y="1498600"/>
            <a:ext cx="3236259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Opinion: John Tyndall - the forgotten co-discoverer of ...">
            <a:extLst>
              <a:ext uri="{FF2B5EF4-FFF2-40B4-BE49-F238E27FC236}">
                <a16:creationId xmlns:a16="http://schemas.microsoft.com/office/drawing/2014/main" id="{C692892C-B555-AB41-99D7-D71CE0E80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326" y="1488954"/>
            <a:ext cx="2641310" cy="165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C83EA0D1-3C62-C946-A6FE-A282EBC09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53" y="4093744"/>
            <a:ext cx="1702616" cy="220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Climate change first 'went viral' exactly 70 years ago">
            <a:extLst>
              <a:ext uri="{FF2B5EF4-FFF2-40B4-BE49-F238E27FC236}">
                <a16:creationId xmlns:a16="http://schemas.microsoft.com/office/drawing/2014/main" id="{B32F0852-2CCB-D74B-86A5-789F076BB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126" y="4266215"/>
            <a:ext cx="1531710" cy="220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8671A70-DD73-EF4B-AB03-E69BDC3C742E}"/>
              </a:ext>
            </a:extLst>
          </p:cNvPr>
          <p:cNvSpPr txBox="1"/>
          <p:nvPr/>
        </p:nvSpPr>
        <p:spPr>
          <a:xfrm>
            <a:off x="628650" y="3571466"/>
            <a:ext cx="2211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Eunice Foote 1856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9BDC56-5961-A540-BE78-726F0279E73C}"/>
              </a:ext>
            </a:extLst>
          </p:cNvPr>
          <p:cNvSpPr txBox="1"/>
          <p:nvPr/>
        </p:nvSpPr>
        <p:spPr>
          <a:xfrm>
            <a:off x="3864909" y="3306073"/>
            <a:ext cx="1403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Tyndall 1859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FC835C-F1BE-6645-B135-B1A52BDD5A1C}"/>
              </a:ext>
            </a:extLst>
          </p:cNvPr>
          <p:cNvSpPr txBox="1"/>
          <p:nvPr/>
        </p:nvSpPr>
        <p:spPr>
          <a:xfrm>
            <a:off x="6579736" y="3860565"/>
            <a:ext cx="180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Arrehenius</a:t>
            </a:r>
            <a:r>
              <a:rPr lang="en-US" dirty="0">
                <a:solidFill>
                  <a:schemeClr val="bg1"/>
                </a:solidFill>
              </a:rPr>
              <a:t> 1896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E9953F-1DAD-8D49-A160-403F8EE972AB}"/>
              </a:ext>
            </a:extLst>
          </p:cNvPr>
          <p:cNvSpPr txBox="1"/>
          <p:nvPr/>
        </p:nvSpPr>
        <p:spPr>
          <a:xfrm>
            <a:off x="1015146" y="6452352"/>
            <a:ext cx="16479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Callendar</a:t>
            </a:r>
            <a:r>
              <a:rPr lang="en-US" dirty="0">
                <a:solidFill>
                  <a:schemeClr val="bg1"/>
                </a:solidFill>
              </a:rPr>
              <a:t> 1938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5CF641-1462-824F-9630-92C29075835D}"/>
              </a:ext>
            </a:extLst>
          </p:cNvPr>
          <p:cNvSpPr txBox="1"/>
          <p:nvPr/>
        </p:nvSpPr>
        <p:spPr>
          <a:xfrm>
            <a:off x="4449449" y="6343263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Plass</a:t>
            </a:r>
            <a:r>
              <a:rPr lang="en-US" dirty="0">
                <a:solidFill>
                  <a:schemeClr val="bg1"/>
                </a:solidFill>
              </a:rPr>
              <a:t> 1953</a:t>
            </a:r>
          </a:p>
        </p:txBody>
      </p:sp>
      <p:pic>
        <p:nvPicPr>
          <p:cNvPr id="28674" name="Picture 2" descr="Joanne Simpson (1923–2010) | Nature">
            <a:extLst>
              <a:ext uri="{FF2B5EF4-FFF2-40B4-BE49-F238E27FC236}">
                <a16:creationId xmlns:a16="http://schemas.microsoft.com/office/drawing/2014/main" id="{31F05A7D-DCDC-AA47-8A19-6ACE8A73B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203" y="4266215"/>
            <a:ext cx="1619825" cy="207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B35D457-1D4C-7446-B70E-0E8B9EEFC54B}"/>
              </a:ext>
            </a:extLst>
          </p:cNvPr>
          <p:cNvSpPr txBox="1"/>
          <p:nvPr/>
        </p:nvSpPr>
        <p:spPr>
          <a:xfrm>
            <a:off x="6559402" y="6350885"/>
            <a:ext cx="1502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Simpson 1958</a:t>
            </a:r>
          </a:p>
        </p:txBody>
      </p:sp>
    </p:spTree>
    <p:extLst>
      <p:ext uri="{BB962C8B-B14F-4D97-AF65-F5344CB8AC3E}">
        <p14:creationId xmlns:p14="http://schemas.microsoft.com/office/powerpoint/2010/main" val="3378516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4363E-09D0-CE4B-B2AE-9AD86870F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</a:t>
            </a:r>
            <a:r>
              <a:rPr lang="en-US" i="1" dirty="0"/>
              <a:t>YOU</a:t>
            </a:r>
            <a:r>
              <a:rPr lang="en-US" dirty="0"/>
              <a:t> do about climate change? </a:t>
            </a:r>
            <a:endParaRPr lang="en-US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E2A248-556B-FD4B-9C8C-93F5268D9F17}"/>
              </a:ext>
            </a:extLst>
          </p:cNvPr>
          <p:cNvSpPr txBox="1"/>
          <p:nvPr/>
        </p:nvSpPr>
        <p:spPr>
          <a:xfrm>
            <a:off x="457200" y="631189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showyourstripes.info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BCE7D7-6667-CB42-9B02-C48C7D0CB7AD}"/>
              </a:ext>
            </a:extLst>
          </p:cNvPr>
          <p:cNvSpPr txBox="1"/>
          <p:nvPr/>
        </p:nvSpPr>
        <p:spPr>
          <a:xfrm>
            <a:off x="5029200" y="1081924"/>
            <a:ext cx="1399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A little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A0141E1-FB0B-0619-8426-C63CC3CC7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402" y="1728255"/>
            <a:ext cx="7911722" cy="444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7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ackground pattern&#10;&#10;Description automatically generated">
            <a:extLst>
              <a:ext uri="{FF2B5EF4-FFF2-40B4-BE49-F238E27FC236}">
                <a16:creationId xmlns:a16="http://schemas.microsoft.com/office/drawing/2014/main" id="{84C490ED-DE84-6349-B872-6770D335A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6" y="1515566"/>
            <a:ext cx="8669867" cy="4876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DD158C-DE35-E14F-83BF-8FE0B3279AB8}"/>
              </a:ext>
            </a:extLst>
          </p:cNvPr>
          <p:cNvSpPr txBox="1"/>
          <p:nvPr/>
        </p:nvSpPr>
        <p:spPr>
          <a:xfrm>
            <a:off x="7503985" y="6488668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Ed Hawkins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A18B662-2973-EE41-903D-D7E7A14A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</a:t>
            </a:r>
            <a:r>
              <a:rPr lang="en-US" i="1" dirty="0"/>
              <a:t>WE</a:t>
            </a:r>
            <a:r>
              <a:rPr lang="en-US" dirty="0"/>
              <a:t> do about climate change?</a:t>
            </a:r>
            <a:endParaRPr lang="en-US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2F32A7-752D-4540-B72F-5699325B4D64}"/>
              </a:ext>
            </a:extLst>
          </p:cNvPr>
          <p:cNvSpPr txBox="1"/>
          <p:nvPr/>
        </p:nvSpPr>
        <p:spPr>
          <a:xfrm>
            <a:off x="5029200" y="1081924"/>
            <a:ext cx="1204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A lot!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B8D3A-940B-2E4E-A400-83916C571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view of the earth from space&#10;&#10;Description automatically generated with medium confidence">
            <a:extLst>
              <a:ext uri="{FF2B5EF4-FFF2-40B4-BE49-F238E27FC236}">
                <a16:creationId xmlns:a16="http://schemas.microsoft.com/office/drawing/2014/main" id="{243C9406-4206-C24F-AC89-8213C3F7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65126"/>
            <a:ext cx="9067280" cy="603504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DF0102-A044-E34E-B20B-2FAB9B944989}"/>
              </a:ext>
            </a:extLst>
          </p:cNvPr>
          <p:cNvSpPr txBox="1"/>
          <p:nvPr/>
        </p:nvSpPr>
        <p:spPr>
          <a:xfrm>
            <a:off x="8132280" y="6492874"/>
            <a:ext cx="935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NASA ISS</a:t>
            </a:r>
          </a:p>
        </p:txBody>
      </p:sp>
    </p:spTree>
    <p:extLst>
      <p:ext uri="{BB962C8B-B14F-4D97-AF65-F5344CB8AC3E}">
        <p14:creationId xmlns:p14="http://schemas.microsoft.com/office/powerpoint/2010/main" val="2564842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5473C-9632-724D-A531-4A454C14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628CBA-058B-C64D-8CD2-54F134CB1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814" y="82520"/>
            <a:ext cx="5080000" cy="3429000"/>
          </a:xfrm>
          <a:prstGeom prst="rect">
            <a:avLst/>
          </a:prstGeom>
        </p:spPr>
      </p:pic>
      <p:pic>
        <p:nvPicPr>
          <p:cNvPr id="5" name="Content Placeholder 4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5B619606-EC3A-BC4F-8D36-E1A5855F2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3310" y="1517442"/>
            <a:ext cx="8380503" cy="52580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6BC0A2-10B9-5D4D-A44F-9B8F102CB93F}"/>
              </a:ext>
            </a:extLst>
          </p:cNvPr>
          <p:cNvSpPr txBox="1"/>
          <p:nvPr/>
        </p:nvSpPr>
        <p:spPr>
          <a:xfrm>
            <a:off x="8313" y="6449305"/>
            <a:ext cx="147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Credits: NASA</a:t>
            </a:r>
          </a:p>
        </p:txBody>
      </p:sp>
    </p:spTree>
    <p:extLst>
      <p:ext uri="{BB962C8B-B14F-4D97-AF65-F5344CB8AC3E}">
        <p14:creationId xmlns:p14="http://schemas.microsoft.com/office/powerpoint/2010/main" val="72210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76B5-E39F-F274-2D57-8C615736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0DE38-0DE4-6BA0-0F72-A1DFE961C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happening</a:t>
            </a:r>
          </a:p>
          <a:p>
            <a:endParaRPr lang="en-US" dirty="0"/>
          </a:p>
          <a:p>
            <a:r>
              <a:rPr lang="en-US" dirty="0"/>
              <a:t>It’s us</a:t>
            </a:r>
          </a:p>
          <a:p>
            <a:endParaRPr lang="en-US" dirty="0"/>
          </a:p>
          <a:p>
            <a:r>
              <a:rPr lang="en-US" dirty="0"/>
              <a:t>It’s harmful</a:t>
            </a:r>
          </a:p>
          <a:p>
            <a:endParaRPr lang="en-US" dirty="0"/>
          </a:p>
          <a:p>
            <a:r>
              <a:rPr lang="en-US" dirty="0"/>
              <a:t>We are learning more every day on how to reduce that harm through science, technology, policy, and common purpose</a:t>
            </a:r>
          </a:p>
        </p:txBody>
      </p:sp>
    </p:spTree>
    <p:extLst>
      <p:ext uri="{BB962C8B-B14F-4D97-AF65-F5344CB8AC3E}">
        <p14:creationId xmlns:p14="http://schemas.microsoft.com/office/powerpoint/2010/main" val="206959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C5CE5-1DAC-D848-98B1-07C0744CC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Climate = Average of Weather over space and time, typically regions and decades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Climate is what you expect</a:t>
            </a:r>
          </a:p>
          <a:p>
            <a:pPr lvl="1"/>
            <a:r>
              <a:rPr lang="en-US" dirty="0"/>
              <a:t>Weather is what you get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Climate is your personality</a:t>
            </a:r>
          </a:p>
          <a:p>
            <a:pPr lvl="1"/>
            <a:r>
              <a:rPr lang="en-US" dirty="0"/>
              <a:t>Weather is your mood</a:t>
            </a:r>
          </a:p>
        </p:txBody>
      </p:sp>
    </p:spTree>
    <p:extLst>
      <p:ext uri="{BB962C8B-B14F-4D97-AF65-F5344CB8AC3E}">
        <p14:creationId xmlns:p14="http://schemas.microsoft.com/office/powerpoint/2010/main" val="163019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DE21C-0491-C838-A5F7-6700F7B9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C02E3-AE33-D0AD-4068-C97257988BA9}"/>
              </a:ext>
            </a:extLst>
          </p:cNvPr>
          <p:cNvSpPr txBox="1"/>
          <p:nvPr/>
        </p:nvSpPr>
        <p:spPr>
          <a:xfrm>
            <a:off x="5410200" y="6261253"/>
            <a:ext cx="341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Show Your Stripes, Ed Hawkins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E6F99A5-1250-AC58-5D66-622AF1030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718184"/>
            <a:ext cx="9112353" cy="512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81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913E-34E8-D79D-C749-D5B780D6E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A1570B-C78E-5EF1-1BC8-C0998181473E}"/>
              </a:ext>
            </a:extLst>
          </p:cNvPr>
          <p:cNvSpPr txBox="1"/>
          <p:nvPr/>
        </p:nvSpPr>
        <p:spPr>
          <a:xfrm>
            <a:off x="5410200" y="6261253"/>
            <a:ext cx="341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Show Your Stripes, Ed Hawkins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359FF5-7207-0EDF-3245-956F11258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C570FA44-2973-56DB-ACC0-A67DEA781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586"/>
            <a:ext cx="9139740" cy="513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45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56D6E6-A819-B4F7-2290-D0B023137C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488" y="223520"/>
            <a:ext cx="8963025" cy="6410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8808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 txBox="1">
            <a:spLocks noGrp="1"/>
          </p:cNvSpPr>
          <p:nvPr>
            <p:ph type="body" idx="1"/>
          </p:nvPr>
        </p:nvSpPr>
        <p:spPr>
          <a:xfrm>
            <a:off x="97696" y="820356"/>
            <a:ext cx="8958385" cy="6366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0" rIns="68569" bIns="0" rtlCol="0" anchor="ctr" anchorCtr="0"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Global fossil 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 emissions: 37.8 ± 2 GtCO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 in 2024, 69% over 1990</a:t>
            </a: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  Projection for 2025: 38.1 ± 2 GtCO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, 1.1% [0.2% to +2.2%] higher than 2024</a:t>
            </a:r>
          </a:p>
        </p:txBody>
      </p:sp>
      <p:sp>
        <p:nvSpPr>
          <p:cNvPr id="149" name="Google Shape;149;p12"/>
          <p:cNvSpPr txBox="1">
            <a:spLocks noGrp="1"/>
          </p:cNvSpPr>
          <p:nvPr>
            <p:ph type="body" idx="2"/>
          </p:nvPr>
        </p:nvSpPr>
        <p:spPr>
          <a:xfrm>
            <a:off x="97696" y="6050009"/>
            <a:ext cx="8958385" cy="8079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The 2025 projection is based on preliminary data and modelling. The global total includes a cement carbonation sink of 0.8 GtCO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.</a:t>
            </a: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Source:</a:t>
            </a:r>
            <a:r>
              <a:rPr lang="en-GB" noProof="1">
                <a:solidFill>
                  <a:srgbClr val="000000"/>
                </a:solidFill>
              </a:rPr>
              <a:t>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Friedlingstein et al 2025</a:t>
            </a:r>
            <a:r>
              <a:rPr lang="en-GB" noProof="1">
                <a:solidFill>
                  <a:srgbClr val="4083B7"/>
                </a:solidFill>
              </a:rPr>
              <a:t>;</a:t>
            </a:r>
            <a:r>
              <a:rPr lang="en-GB" noProof="1">
                <a:solidFill>
                  <a:srgbClr val="000000"/>
                </a:solidFill>
              </a:rPr>
              <a:t> </a:t>
            </a:r>
            <a:r>
              <a:rPr lang="en-GB" u="sng" noProof="1">
                <a:solidFill>
                  <a:schemeClr val="hlink"/>
                </a:solidFill>
                <a:hlinkClick r:id="rId4"/>
              </a:rPr>
              <a:t>Global Carbon Project 2025</a:t>
            </a:r>
            <a:endParaRPr lang="en-GB" noProof="1"/>
          </a:p>
        </p:txBody>
      </p:sp>
      <p:sp>
        <p:nvSpPr>
          <p:cNvPr id="150" name="Google Shape;150;p12"/>
          <p:cNvSpPr/>
          <p:nvPr/>
        </p:nvSpPr>
        <p:spPr>
          <a:xfrm>
            <a:off x="1862386" y="1792593"/>
            <a:ext cx="80963" cy="80963"/>
          </a:xfrm>
          <a:prstGeom prst="ellipse">
            <a:avLst/>
          </a:prstGeom>
          <a:solidFill>
            <a:srgbClr val="FF00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2"/>
          <p:cNvSpPr txBox="1">
            <a:spLocks noGrp="1"/>
          </p:cNvSpPr>
          <p:nvPr>
            <p:ph type="title"/>
          </p:nvPr>
        </p:nvSpPr>
        <p:spPr>
          <a:xfrm>
            <a:off x="1856108" y="334730"/>
            <a:ext cx="7287891" cy="3801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r>
              <a:rPr lang="en-GB" noProof="1">
                <a:solidFill>
                  <a:srgbClr val="4083B7"/>
                </a:solidFill>
              </a:rPr>
              <a:t>Global Fossil 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 Emissions</a:t>
            </a:r>
          </a:p>
        </p:txBody>
      </p:sp>
      <p:pic>
        <p:nvPicPr>
          <p:cNvPr id="152" name="Google Shape;152;p12"/>
          <p:cNvPicPr preferRelativeResize="0">
            <a:picLocks noGrp="1"/>
          </p:cNvPicPr>
          <p:nvPr>
            <p:ph type="pic" idx="2"/>
          </p:nvPr>
        </p:nvPicPr>
        <p:blipFill>
          <a:blip r:embed="rId5"/>
          <a:srcRect/>
          <a:stretch/>
        </p:blipFill>
        <p:spPr>
          <a:xfrm>
            <a:off x="411192" y="1572618"/>
            <a:ext cx="8384752" cy="4716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14C0F5BE-700D-DF4F-B12D-D6975025F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58370" name="Picture 6">
            <a:extLst>
              <a:ext uri="{FF2B5EF4-FFF2-40B4-BE49-F238E27FC236}">
                <a16:creationId xmlns:a16="http://schemas.microsoft.com/office/drawing/2014/main" id="{CD7B3257-7AA7-E84A-9DAF-2B0EF386C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688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55AA9C-A6FA-BD29-FB82-2812462A24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005" r="5646"/>
          <a:stretch>
            <a:fillRect/>
          </a:stretch>
        </p:blipFill>
        <p:spPr>
          <a:xfrm>
            <a:off x="3351412" y="-39689"/>
            <a:ext cx="5792588" cy="6858001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895C0B3C-F6AD-CF49-A2BC-E12485FE8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160" y="985045"/>
            <a:ext cx="9142002" cy="48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4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5F10-7FB0-DC44-9AAA-04D3DA14D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 of a greenhouse effect&#10;&#10;Description automatically generated">
            <a:extLst>
              <a:ext uri="{FF2B5EF4-FFF2-40B4-BE49-F238E27FC236}">
                <a16:creationId xmlns:a16="http://schemas.microsoft.com/office/drawing/2014/main" id="{5B447C2E-FBCD-8141-820A-7D362AE4EE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34" y="0"/>
            <a:ext cx="8909331" cy="6842366"/>
          </a:xfrm>
        </p:spPr>
      </p:pic>
    </p:spTree>
    <p:extLst>
      <p:ext uri="{BB962C8B-B14F-4D97-AF65-F5344CB8AC3E}">
        <p14:creationId xmlns:p14="http://schemas.microsoft.com/office/powerpoint/2010/main" val="3368119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 txBox="1">
            <a:spLocks noGrp="1"/>
          </p:cNvSpPr>
          <p:nvPr>
            <p:ph type="title"/>
          </p:nvPr>
        </p:nvSpPr>
        <p:spPr>
          <a:xfrm>
            <a:off x="2534841" y="137509"/>
            <a:ext cx="5466159" cy="381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r>
              <a:rPr lang="en-GB" noProof="1">
                <a:solidFill>
                  <a:srgbClr val="4083B7"/>
                </a:solidFill>
              </a:rPr>
              <a:t>Atmospheric 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 concentration</a:t>
            </a:r>
          </a:p>
        </p:txBody>
      </p:sp>
      <p:sp>
        <p:nvSpPr>
          <p:cNvPr id="117" name="Google Shape;117;p8"/>
          <p:cNvSpPr txBox="1">
            <a:spLocks noGrp="1"/>
          </p:cNvSpPr>
          <p:nvPr>
            <p:ph type="body" idx="1"/>
          </p:nvPr>
        </p:nvSpPr>
        <p:spPr>
          <a:xfrm>
            <a:off x="1143006" y="666147"/>
            <a:ext cx="6858001" cy="5131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The global 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 concentration increased from </a:t>
            </a:r>
            <a:r>
              <a:rPr lang="en-GB" noProof="1">
                <a:solidFill>
                  <a:srgbClr val="4083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GB" noProof="1">
                <a:solidFill>
                  <a:srgbClr val="4083B7"/>
                </a:solidFill>
              </a:rPr>
              <a:t>277 ppm in 1750 to 422.8 ppm in 2024 (up 53%)</a:t>
            </a:r>
          </a:p>
        </p:txBody>
      </p:sp>
      <p:sp>
        <p:nvSpPr>
          <p:cNvPr id="118" name="Google Shape;118;p8"/>
          <p:cNvSpPr txBox="1">
            <a:spLocks noGrp="1"/>
          </p:cNvSpPr>
          <p:nvPr>
            <p:ph type="body" idx="2"/>
          </p:nvPr>
        </p:nvSpPr>
        <p:spPr>
          <a:xfrm>
            <a:off x="1284692" y="5912056"/>
            <a:ext cx="6574631" cy="80843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Globally averaged surface atmospheric 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 concentration. Data from: NOAA-GML after 1980; </a:t>
            </a:r>
          </a:p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the Scripps Institution of Oceanography before 1980</a:t>
            </a: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Source: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NOAA-GML</a:t>
            </a:r>
            <a:r>
              <a:rPr lang="en-GB" noProof="1">
                <a:solidFill>
                  <a:srgbClr val="4083B7"/>
                </a:solidFill>
              </a:rPr>
              <a:t>; </a:t>
            </a:r>
            <a:r>
              <a:rPr lang="en-GB" u="sng" noProof="1">
                <a:solidFill>
                  <a:schemeClr val="hlink"/>
                </a:solidFill>
                <a:hlinkClick r:id="rId4"/>
              </a:rPr>
              <a:t>Scripps Institution of Oceanography</a:t>
            </a:r>
            <a:r>
              <a:rPr lang="en-GB" noProof="1">
                <a:solidFill>
                  <a:srgbClr val="4083B7"/>
                </a:solidFill>
              </a:rPr>
              <a:t>;</a:t>
            </a:r>
            <a:r>
              <a:rPr lang="en-GB" noProof="1">
                <a:solidFill>
                  <a:srgbClr val="000000"/>
                </a:solidFill>
              </a:rPr>
              <a:t> </a:t>
            </a:r>
            <a:r>
              <a:rPr lang="en-GB" u="sng" noProof="1">
                <a:solidFill>
                  <a:schemeClr val="hlink"/>
                </a:solidFill>
                <a:hlinkClick r:id="rId5"/>
              </a:rPr>
              <a:t>Friedlingstein et al 2025</a:t>
            </a:r>
            <a:r>
              <a:rPr lang="en-GB" noProof="1">
                <a:solidFill>
                  <a:srgbClr val="4083B7"/>
                </a:solidFill>
              </a:rPr>
              <a:t>; </a:t>
            </a:r>
            <a:r>
              <a:rPr lang="en-GB" u="sng" noProof="1">
                <a:solidFill>
                  <a:schemeClr val="hlink"/>
                </a:solidFill>
                <a:hlinkClick r:id="rId6"/>
              </a:rPr>
              <a:t>Global Carbon Project 2025</a:t>
            </a:r>
            <a:endParaRPr lang="en-GB" noProof="1"/>
          </a:p>
        </p:txBody>
      </p:sp>
      <p:pic>
        <p:nvPicPr>
          <p:cNvPr id="119" name="Google Shape;119;p8"/>
          <p:cNvPicPr preferRelativeResize="0">
            <a:picLocks noGrp="1"/>
          </p:cNvPicPr>
          <p:nvPr>
            <p:ph type="pic" idx="2"/>
          </p:nvPr>
        </p:nvPicPr>
        <p:blipFill>
          <a:blip r:embed="rId7"/>
          <a:srcRect/>
          <a:stretch/>
        </p:blipFill>
        <p:spPr>
          <a:xfrm>
            <a:off x="389764" y="1179306"/>
            <a:ext cx="8668541" cy="4876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57"/>
          <p:cNvSpPr txBox="1">
            <a:spLocks noGrp="1"/>
          </p:cNvSpPr>
          <p:nvPr>
            <p:ph type="title"/>
          </p:nvPr>
        </p:nvSpPr>
        <p:spPr>
          <a:xfrm>
            <a:off x="1856108" y="138424"/>
            <a:ext cx="7287891" cy="3801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r>
              <a:rPr lang="en-GB" noProof="1">
                <a:solidFill>
                  <a:srgbClr val="4083B7"/>
                </a:solidFill>
              </a:rPr>
              <a:t>Global carbon budget</a:t>
            </a:r>
          </a:p>
        </p:txBody>
      </p:sp>
      <p:sp>
        <p:nvSpPr>
          <p:cNvPr id="581" name="Google Shape;581;p57"/>
          <p:cNvSpPr txBox="1">
            <a:spLocks noGrp="1"/>
          </p:cNvSpPr>
          <p:nvPr>
            <p:ph type="body" idx="1"/>
          </p:nvPr>
        </p:nvSpPr>
        <p:spPr>
          <a:xfrm>
            <a:off x="97696" y="666578"/>
            <a:ext cx="8958385" cy="5131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The cumulative contributions to the global carbon budget from 1850</a:t>
            </a: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The carbon imbalance represents the gap in our current understanding of sources &amp; sinks</a:t>
            </a:r>
          </a:p>
        </p:txBody>
      </p:sp>
      <p:sp>
        <p:nvSpPr>
          <p:cNvPr id="582" name="Google Shape;582;p57"/>
          <p:cNvSpPr txBox="1">
            <a:spLocks noGrp="1"/>
          </p:cNvSpPr>
          <p:nvPr>
            <p:ph type="body" idx="2"/>
          </p:nvPr>
        </p:nvSpPr>
        <p:spPr>
          <a:xfrm>
            <a:off x="97696" y="6050009"/>
            <a:ext cx="8958385" cy="8079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Source: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Friedlingstein et al 2025</a:t>
            </a:r>
            <a:r>
              <a:rPr lang="en-GB" noProof="1">
                <a:solidFill>
                  <a:srgbClr val="4083B7"/>
                </a:solidFill>
              </a:rPr>
              <a:t>;</a:t>
            </a:r>
            <a:r>
              <a:rPr lang="en-GB" noProof="1">
                <a:solidFill>
                  <a:srgbClr val="000000"/>
                </a:solidFill>
              </a:rPr>
              <a:t> </a:t>
            </a:r>
            <a:r>
              <a:rPr lang="en-GB" u="sng" noProof="1">
                <a:solidFill>
                  <a:schemeClr val="hlink"/>
                </a:solidFill>
                <a:hlinkClick r:id="rId4"/>
              </a:rPr>
              <a:t>Global Carbon Project 2025</a:t>
            </a:r>
            <a:endParaRPr lang="en-GB" noProof="1"/>
          </a:p>
        </p:txBody>
      </p:sp>
      <p:pic>
        <p:nvPicPr>
          <p:cNvPr id="583" name="Google Shape;583;p57"/>
          <p:cNvPicPr preferRelativeResize="0">
            <a:picLocks noGrp="1"/>
          </p:cNvPicPr>
          <p:nvPr>
            <p:ph type="pic" idx="2"/>
          </p:nvPr>
        </p:nvPicPr>
        <p:blipFill>
          <a:blip r:embed="rId5"/>
          <a:srcRect/>
          <a:stretch/>
        </p:blipFill>
        <p:spPr>
          <a:xfrm>
            <a:off x="389765" y="1350843"/>
            <a:ext cx="8534694" cy="4800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13CB4-257B-0740-9327-B91EC7A9D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-up of a sign&#10;&#10;Description automatically generated">
            <a:extLst>
              <a:ext uri="{FF2B5EF4-FFF2-40B4-BE49-F238E27FC236}">
                <a16:creationId xmlns:a16="http://schemas.microsoft.com/office/drawing/2014/main" id="{4926AA09-7A11-FB44-A179-4EB2A602AE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566" y="-27891"/>
            <a:ext cx="7886700" cy="1552102"/>
          </a:xfr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F1A0C43-C4D0-5C42-BFF9-9E78B1C08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052" y="1591734"/>
            <a:ext cx="2794000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86BE5C-D18C-0B48-9163-9248D1418145}"/>
              </a:ext>
            </a:extLst>
          </p:cNvPr>
          <p:cNvSpPr txBox="1"/>
          <p:nvPr/>
        </p:nvSpPr>
        <p:spPr>
          <a:xfrm>
            <a:off x="3064998" y="670482"/>
            <a:ext cx="2853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Nobel Prize for Physics 2021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18F03E4-F888-F440-8581-D14AF9E1F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0" y="1659045"/>
            <a:ext cx="3877623" cy="496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9B5626E-19BE-6A47-AF93-C335FC3A43C4}"/>
              </a:ext>
            </a:extLst>
          </p:cNvPr>
          <p:cNvCxnSpPr/>
          <p:nvPr/>
        </p:nvCxnSpPr>
        <p:spPr>
          <a:xfrm flipV="1">
            <a:off x="7526866" y="1574800"/>
            <a:ext cx="0" cy="478366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18B62534-9038-D845-AA98-9316F0C7A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230" y="1557866"/>
            <a:ext cx="3804247" cy="525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54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showing the temperature change&#10;&#10;AI-generated content may be incorrect.">
            <a:extLst>
              <a:ext uri="{FF2B5EF4-FFF2-40B4-BE49-F238E27FC236}">
                <a16:creationId xmlns:a16="http://schemas.microsoft.com/office/drawing/2014/main" id="{388166EF-F7F4-A403-DCA8-544CA924F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1263" y="68263"/>
            <a:ext cx="6721475" cy="6721475"/>
          </a:xfr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D32B4A-199E-F1CD-7323-179662CBE49B}"/>
              </a:ext>
            </a:extLst>
          </p:cNvPr>
          <p:cNvSpPr txBox="1"/>
          <p:nvPr/>
        </p:nvSpPr>
        <p:spPr>
          <a:xfrm>
            <a:off x="6311348" y="6420405"/>
            <a:ext cx="2737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Hawkins et al., 2025, BAMS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57357-42EF-8C6C-58B8-02B8662581C8}"/>
              </a:ext>
            </a:extLst>
          </p:cNvPr>
          <p:cNvSpPr txBox="1"/>
          <p:nvPr/>
        </p:nvSpPr>
        <p:spPr>
          <a:xfrm>
            <a:off x="298174" y="1958009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Air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D6DC5F-7D0F-2C02-FA3E-B94F3238C8FD}"/>
              </a:ext>
            </a:extLst>
          </p:cNvPr>
          <p:cNvSpPr txBox="1"/>
          <p:nvPr/>
        </p:nvSpPr>
        <p:spPr>
          <a:xfrm>
            <a:off x="298174" y="434599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Ocean</a:t>
            </a:r>
          </a:p>
        </p:txBody>
      </p:sp>
    </p:spTree>
    <p:extLst>
      <p:ext uri="{BB962C8B-B14F-4D97-AF65-F5344CB8AC3E}">
        <p14:creationId xmlns:p14="http://schemas.microsoft.com/office/powerpoint/2010/main" val="492656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Content Placeholder 2">
            <a:extLst>
              <a:ext uri="{FF2B5EF4-FFF2-40B4-BE49-F238E27FC236}">
                <a16:creationId xmlns:a16="http://schemas.microsoft.com/office/drawing/2014/main" id="{ABCEAA61-310E-194C-A790-2CE2B5CF1A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2743200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en-US" altLang="en-US" sz="2800"/>
              <a:t>The continued release of CO</a:t>
            </a:r>
            <a:r>
              <a:rPr lang="en-US" altLang="en-US" sz="2800" baseline="-25000"/>
              <a:t>2</a:t>
            </a:r>
            <a:r>
              <a:rPr lang="en-US" altLang="en-US" sz="2800"/>
              <a:t> to the atmosphere from burning fossil fuels would “almost certainly cause significant changes” and “could be deleterious from the point of view of human beings [</a:t>
            </a:r>
            <a:r>
              <a:rPr lang="mr-IN" altLang="en-US" sz="2800"/>
              <a:t>…</a:t>
            </a:r>
            <a:r>
              <a:rPr lang="en-US" altLang="en-US" sz="2800"/>
              <a:t>] and marked changes in climate, not controllable through local or even national efforts.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1B020C-C9D9-3C4A-8A6A-9A62C2857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410200"/>
            <a:ext cx="5562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U.S. President's Science Advisory to President Lyndon B. Johnson 1966</a:t>
            </a:r>
          </a:p>
        </p:txBody>
      </p:sp>
      <p:pic>
        <p:nvPicPr>
          <p:cNvPr id="2" name="Picture 1" descr="lyndon-johnson.jpg">
            <a:extLst>
              <a:ext uri="{FF2B5EF4-FFF2-40B4-BE49-F238E27FC236}">
                <a16:creationId xmlns:a16="http://schemas.microsoft.com/office/drawing/2014/main" id="{142BD1C2-6131-244A-8AF7-52527D29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19600"/>
            <a:ext cx="29495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21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1C258-F0E7-3C4D-BBA0-49BCA4284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sitting in a conference room&#10;&#10;Description automatically generated with medium confidence">
            <a:extLst>
              <a:ext uri="{FF2B5EF4-FFF2-40B4-BE49-F238E27FC236}">
                <a16:creationId xmlns:a16="http://schemas.microsoft.com/office/drawing/2014/main" id="{B67BEFF4-D12C-D446-8394-DA13CCCDA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030" y="365126"/>
            <a:ext cx="8622139" cy="558894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CD60E5-E4A6-2144-B633-ED1057D6015B}"/>
              </a:ext>
            </a:extLst>
          </p:cNvPr>
          <p:cNvSpPr txBox="1"/>
          <p:nvPr/>
        </p:nvSpPr>
        <p:spPr>
          <a:xfrm>
            <a:off x="5884269" y="6378317"/>
            <a:ext cx="29387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Insideclimatenews.org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56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showing the different types of projections&#10;&#10;AI-generated content may be incorrect.">
            <a:extLst>
              <a:ext uri="{FF2B5EF4-FFF2-40B4-BE49-F238E27FC236}">
                <a16:creationId xmlns:a16="http://schemas.microsoft.com/office/drawing/2014/main" id="{A2253E25-1B4B-B2D6-FA95-03E1AA36C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902" y="68263"/>
            <a:ext cx="8508196" cy="6721475"/>
          </a:xfr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83203C-8E4C-72CB-07F4-A8CD7821511D}"/>
              </a:ext>
            </a:extLst>
          </p:cNvPr>
          <p:cNvSpPr txBox="1"/>
          <p:nvPr/>
        </p:nvSpPr>
        <p:spPr>
          <a:xfrm>
            <a:off x="6142383" y="6420405"/>
            <a:ext cx="2314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Hausfather</a:t>
            </a:r>
            <a:r>
              <a:rPr lang="en-US" dirty="0"/>
              <a:t> et al., 2020</a:t>
            </a:r>
          </a:p>
        </p:txBody>
      </p:sp>
    </p:spTree>
    <p:extLst>
      <p:ext uri="{BB962C8B-B14F-4D97-AF65-F5344CB8AC3E}">
        <p14:creationId xmlns:p14="http://schemas.microsoft.com/office/powerpoint/2010/main" val="2599317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271"/>
            <a:ext cx="85344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2600" y="640080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Knutti</a:t>
            </a:r>
            <a:r>
              <a:rPr lang="en-US" dirty="0"/>
              <a:t> et al, 2017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124200" y="381000"/>
            <a:ext cx="1774845" cy="5370731"/>
            <a:chOff x="3124200" y="381000"/>
            <a:chExt cx="1774845" cy="5370731"/>
          </a:xfrm>
        </p:grpSpPr>
        <p:sp>
          <p:nvSpPr>
            <p:cNvPr id="6" name="TextBox 5"/>
            <p:cNvSpPr txBox="1"/>
            <p:nvPr/>
          </p:nvSpPr>
          <p:spPr>
            <a:xfrm>
              <a:off x="3124200" y="381000"/>
              <a:ext cx="17748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F0000"/>
                  </a:solidFill>
                </a:rPr>
                <a:t>Ancient</a:t>
              </a:r>
            </a:p>
            <a:p>
              <a:pPr algn="r"/>
              <a:r>
                <a:rPr lang="en-US" dirty="0">
                  <a:solidFill>
                    <a:srgbClr val="FF0000"/>
                  </a:solidFill>
                </a:rPr>
                <a:t>Climate proxies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19290" y="1502404"/>
              <a:ext cx="9797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>
                  <a:solidFill>
                    <a:srgbClr val="FF0000"/>
                  </a:solidFill>
                </a:rPr>
                <a:t>Physics</a:t>
              </a:r>
              <a:endParaRPr lang="en-US" dirty="0">
                <a:solidFill>
                  <a:srgbClr val="FF0000"/>
                </a:solidFill>
              </a:endParaRPr>
            </a:p>
            <a:p>
              <a:pPr algn="r"/>
              <a:r>
                <a:rPr lang="en-US" dirty="0">
                  <a:solidFill>
                    <a:srgbClr val="FF0000"/>
                  </a:solidFill>
                </a:rPr>
                <a:t>Theory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08921" y="2678668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>
                  <a:solidFill>
                    <a:srgbClr val="FF0000"/>
                  </a:solidFill>
                </a:rPr>
                <a:t>Climatology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70586" y="3593068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>
                  <a:solidFill>
                    <a:srgbClr val="FF0000"/>
                  </a:solidFill>
                </a:rPr>
                <a:t>Models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06329" y="5105400"/>
              <a:ext cx="14927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F0000"/>
                  </a:solidFill>
                </a:rPr>
                <a:t>Modern</a:t>
              </a:r>
            </a:p>
            <a:p>
              <a:pPr algn="r"/>
              <a:r>
                <a:rPr lang="en-US" dirty="0">
                  <a:solidFill>
                    <a:srgbClr val="FF0000"/>
                  </a:solidFill>
                </a:rPr>
                <a:t>observations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1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042F9-8AA6-AEFC-2F1C-3FCBBE39C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Fossil fuel emissions drive this and future impacts are large</a:t>
            </a:r>
          </a:p>
        </p:txBody>
      </p:sp>
      <p:pic>
        <p:nvPicPr>
          <p:cNvPr id="5" name="Content Placeholder 4" descr="A graph of the climate change&#10;&#10;AI-generated content may be incorrect.">
            <a:extLst>
              <a:ext uri="{FF2B5EF4-FFF2-40B4-BE49-F238E27FC236}">
                <a16:creationId xmlns:a16="http://schemas.microsoft.com/office/drawing/2014/main" id="{1F706251-CE7A-9DB1-9E01-4F48130F0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136" y="1825625"/>
            <a:ext cx="7875727" cy="4351338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DE0A4B-9C3C-C4F4-8948-083F5CA50859}"/>
              </a:ext>
            </a:extLst>
          </p:cNvPr>
          <p:cNvSpPr txBox="1"/>
          <p:nvPr/>
        </p:nvSpPr>
        <p:spPr>
          <a:xfrm>
            <a:off x="7420303" y="6411309"/>
            <a:ext cx="1554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IPCC AR6 WG1</a:t>
            </a:r>
          </a:p>
        </p:txBody>
      </p:sp>
    </p:spTree>
    <p:extLst>
      <p:ext uri="{BB962C8B-B14F-4D97-AF65-F5344CB8AC3E}">
        <p14:creationId xmlns:p14="http://schemas.microsoft.com/office/powerpoint/2010/main" val="444505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8B4AB-A17F-3050-2BBC-4835397E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 for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C490C-BF8B-1442-D475-C87C18306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0664"/>
            <a:ext cx="7886700" cy="4849495"/>
          </a:xfrm>
        </p:spPr>
        <p:txBody>
          <a:bodyPr/>
          <a:lstStyle/>
          <a:p>
            <a:r>
              <a:rPr lang="en-US" dirty="0"/>
              <a:t>Increases in extreme weather events, heatwaves, floods, droughts are already impacting in many parts of the world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Sea-level rise, permafrost melt, glacial retreat harms infrastructure, water/power supply, coastal and small island flooding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Ecosystem function changes leading to spread of invasive species, vector-borne disease, algal blooms, and crop failures</a:t>
            </a:r>
          </a:p>
        </p:txBody>
      </p:sp>
    </p:spTree>
    <p:extLst>
      <p:ext uri="{BB962C8B-B14F-4D97-AF65-F5344CB8AC3E}">
        <p14:creationId xmlns:p14="http://schemas.microsoft.com/office/powerpoint/2010/main" val="195543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ackground pattern&#10;&#10;Description automatically generated">
            <a:extLst>
              <a:ext uri="{FF2B5EF4-FFF2-40B4-BE49-F238E27FC236}">
                <a16:creationId xmlns:a16="http://schemas.microsoft.com/office/drawing/2014/main" id="{84C490ED-DE84-6349-B872-6770D335A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6" y="1066800"/>
            <a:ext cx="8669867" cy="4876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DD158C-DE35-E14F-83BF-8FE0B3279AB8}"/>
              </a:ext>
            </a:extLst>
          </p:cNvPr>
          <p:cNvSpPr txBox="1"/>
          <p:nvPr/>
        </p:nvSpPr>
        <p:spPr>
          <a:xfrm>
            <a:off x="7467600" y="6324600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Ed Hawkins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F52F14-DB2E-3842-9C71-A610AB687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14300"/>
            <a:ext cx="7772400" cy="1143000"/>
          </a:xfrm>
        </p:spPr>
        <p:txBody>
          <a:bodyPr/>
          <a:lstStyle/>
          <a:p>
            <a:r>
              <a:rPr lang="en-US" dirty="0"/>
              <a:t>A consequential decade</a:t>
            </a:r>
          </a:p>
        </p:txBody>
      </p:sp>
    </p:spTree>
    <p:extLst>
      <p:ext uri="{BB962C8B-B14F-4D97-AF65-F5344CB8AC3E}">
        <p14:creationId xmlns:p14="http://schemas.microsoft.com/office/powerpoint/2010/main" val="1810122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37E1B-E761-F893-FD93-7530ABCA6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38BC85-648F-9038-9706-F8BB0285284B}"/>
              </a:ext>
            </a:extLst>
          </p:cNvPr>
          <p:cNvSpPr txBox="1"/>
          <p:nvPr/>
        </p:nvSpPr>
        <p:spPr>
          <a:xfrm>
            <a:off x="6499237" y="6231875"/>
            <a:ext cx="2493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Climate Action Tracker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A2CE2C4-273A-9FA6-EBBC-E8DC87FEA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31" y="855424"/>
            <a:ext cx="8965378" cy="514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27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g269f45f33b8_0_78"/>
          <p:cNvPicPr preferRelativeResize="0"/>
          <p:nvPr/>
        </p:nvPicPr>
        <p:blipFill rotWithShape="1">
          <a:blip r:embed="rId3">
            <a:alphaModFix/>
          </a:blip>
          <a:srcRect b="3688"/>
          <a:stretch/>
        </p:blipFill>
        <p:spPr>
          <a:xfrm>
            <a:off x="799873" y="359940"/>
            <a:ext cx="7688143" cy="613811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43C5D6-2152-5C9E-7E1A-4B8996D7A35F}"/>
              </a:ext>
            </a:extLst>
          </p:cNvPr>
          <p:cNvSpPr txBox="1"/>
          <p:nvPr/>
        </p:nvSpPr>
        <p:spPr>
          <a:xfrm>
            <a:off x="5892148" y="6498059"/>
            <a:ext cx="3251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WICCI, National Weather Service</a:t>
            </a:r>
          </a:p>
        </p:txBody>
      </p:sp>
      <p:pic>
        <p:nvPicPr>
          <p:cNvPr id="3" name="Picture 2" descr="Radar/Photo">
            <a:extLst>
              <a:ext uri="{FF2B5EF4-FFF2-40B4-BE49-F238E27FC236}">
                <a16:creationId xmlns:a16="http://schemas.microsoft.com/office/drawing/2014/main" id="{C405B02B-DE1E-A45F-EC18-CE5E4300A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24" y="291569"/>
            <a:ext cx="8275320" cy="62064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C17811-7C37-1F61-AB83-1F64F554294B}"/>
              </a:ext>
            </a:extLst>
          </p:cNvPr>
          <p:cNvSpPr txBox="1"/>
          <p:nvPr/>
        </p:nvSpPr>
        <p:spPr>
          <a:xfrm>
            <a:off x="4347603" y="477520"/>
            <a:ext cx="426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Shiocton, Outagamie County, April 17,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98935-C6EE-75A4-E08A-04949B48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are we going to do about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73EDC-C971-ED39-50BE-6FC4FFAC8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Get educated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Get engaged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Get empowered</a:t>
            </a:r>
          </a:p>
        </p:txBody>
      </p:sp>
    </p:spTree>
    <p:extLst>
      <p:ext uri="{BB962C8B-B14F-4D97-AF65-F5344CB8AC3E}">
        <p14:creationId xmlns:p14="http://schemas.microsoft.com/office/powerpoint/2010/main" val="219052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What Are The Options?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Adaptation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Economic/political (relocation, tech transfer, payments for damages, reduce poverty, educate)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Technological (resilient tech, seawalls, genetic hybrids, cure malaria, colonize new planet)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Mitigation</a:t>
            </a:r>
          </a:p>
        </p:txBody>
      </p:sp>
    </p:spTree>
    <p:extLst>
      <p:ext uri="{BB962C8B-B14F-4D97-AF65-F5344CB8AC3E}">
        <p14:creationId xmlns:p14="http://schemas.microsoft.com/office/powerpoint/2010/main" val="1947147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9699" name="Picture 4" descr="Screen Shot 2016-09-05 at 8.50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04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2972E4-BBDF-4E47-9483-9BA18CF9F52A}"/>
              </a:ext>
            </a:extLst>
          </p:cNvPr>
          <p:cNvSpPr txBox="1"/>
          <p:nvPr/>
        </p:nvSpPr>
        <p:spPr>
          <a:xfrm>
            <a:off x="7812318" y="6488668"/>
            <a:ext cx="1291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Wash Post</a:t>
            </a:r>
          </a:p>
        </p:txBody>
      </p:sp>
    </p:spTree>
    <p:extLst>
      <p:ext uri="{BB962C8B-B14F-4D97-AF65-F5344CB8AC3E}">
        <p14:creationId xmlns:p14="http://schemas.microsoft.com/office/powerpoint/2010/main" val="27036204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What Are The Options?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Adaptation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</a:rPr>
              <a:t>Economic/political (relocation, tech transfer, payments for damages, reduce poverty, educate)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</a:rPr>
              <a:t>Technological (resilient tech, seawalls, genetic hybrids, cure malaria, colonize new planet)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Mitigation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Economic (taxes, cap and trade, R&amp;D)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Regulatory (treaties, bans, compacts, fuel/energy standards, public transit, voluntary agreements)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Societal (sustainable development, education)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Technological (CO</a:t>
            </a:r>
            <a:r>
              <a:rPr lang="en-US" sz="2400" baseline="-25000" dirty="0">
                <a:latin typeface="Arial" charset="0"/>
                <a:ea typeface="ＭＳ Ｐゴシック" charset="0"/>
              </a:rPr>
              <a:t>2</a:t>
            </a:r>
            <a:r>
              <a:rPr lang="en-US" sz="2400" dirty="0">
                <a:latin typeface="Arial" charset="0"/>
                <a:ea typeface="ＭＳ Ｐゴシック" charset="0"/>
              </a:rPr>
              <a:t> capture, </a:t>
            </a:r>
            <a:r>
              <a:rPr lang="en-US" sz="2400" dirty="0" err="1">
                <a:latin typeface="Arial" charset="0"/>
                <a:ea typeface="ＭＳ Ｐゴシック" charset="0"/>
              </a:rPr>
              <a:t>geoengineering</a:t>
            </a:r>
            <a:r>
              <a:rPr lang="en-US" sz="2400" dirty="0">
                <a:latin typeface="Arial" charset="0"/>
                <a:ea typeface="ＭＳ Ｐゴシック" charset="0"/>
              </a:rPr>
              <a:t>, green tech, alternative energy, energy efficiency)</a:t>
            </a:r>
          </a:p>
        </p:txBody>
      </p:sp>
    </p:spTree>
    <p:extLst>
      <p:ext uri="{BB962C8B-B14F-4D97-AF65-F5344CB8AC3E}">
        <p14:creationId xmlns:p14="http://schemas.microsoft.com/office/powerpoint/2010/main" val="1714393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040B2-12FA-BD45-8B96-2CAE9FC11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Fundamentally, to mitigate, society has to reduce greenhouse gas concentration of the atmosphere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823982-CEB8-6A4D-82FC-5CF1CCDDA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9"/>
            <a:ext cx="8905267" cy="5009213"/>
          </a:xfrm>
        </p:spPr>
      </p:pic>
    </p:spTree>
    <p:extLst>
      <p:ext uri="{BB962C8B-B14F-4D97-AF65-F5344CB8AC3E}">
        <p14:creationId xmlns:p14="http://schemas.microsoft.com/office/powerpoint/2010/main" val="4713824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>
            <a:spLocks noGrp="1"/>
          </p:cNvSpPr>
          <p:nvPr>
            <p:ph type="title"/>
          </p:nvPr>
        </p:nvSpPr>
        <p:spPr>
          <a:xfrm>
            <a:off x="1856108" y="138424"/>
            <a:ext cx="7287891" cy="3801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r>
              <a:rPr lang="en-GB" noProof="1">
                <a:solidFill>
                  <a:srgbClr val="4083B7"/>
                </a:solidFill>
              </a:rPr>
              <a:t>Emissions Projections for 2025</a:t>
            </a:r>
          </a:p>
        </p:txBody>
      </p:sp>
      <p:sp>
        <p:nvSpPr>
          <p:cNvPr id="163" name="Google Shape;163;p13"/>
          <p:cNvSpPr txBox="1">
            <a:spLocks noGrp="1"/>
          </p:cNvSpPr>
          <p:nvPr>
            <p:ph type="body" idx="1"/>
          </p:nvPr>
        </p:nvSpPr>
        <p:spPr>
          <a:xfrm>
            <a:off x="97696" y="666578"/>
            <a:ext cx="8958385" cy="5131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noProof="1">
                <a:solidFill>
                  <a:srgbClr val="4083B7"/>
                </a:solidFill>
              </a:rPr>
              <a:t>Fossil CO</a:t>
            </a:r>
            <a:r>
              <a:rPr lang="en-US" baseline="-25000" noProof="1">
                <a:solidFill>
                  <a:srgbClr val="4083B7"/>
                </a:solidFill>
              </a:rPr>
              <a:t>2</a:t>
            </a:r>
            <a:r>
              <a:rPr lang="en-US" noProof="1">
                <a:solidFill>
                  <a:srgbClr val="4083B7"/>
                </a:solidFill>
              </a:rPr>
              <a:t> emissions growth is from different regions in 2025 compared to 2024:</a:t>
            </a:r>
          </a:p>
          <a:p>
            <a:pPr marL="0" indent="0">
              <a:spcBef>
                <a:spcPts val="0"/>
              </a:spcBef>
            </a:pPr>
            <a:r>
              <a:rPr lang="en-US" noProof="1">
                <a:solidFill>
                  <a:srgbClr val="4083B7"/>
                </a:solidFill>
              </a:rPr>
              <a:t>The USA rising, and EU27 flat, reversing recent declines. China flat, India low growth, contrasting recent strong growth.</a:t>
            </a:r>
            <a:endParaRPr lang="en-GB" noProof="1">
              <a:solidFill>
                <a:srgbClr val="4083B7"/>
              </a:solidFill>
              <a:highlight>
                <a:srgbClr val="FFFF00"/>
              </a:highlight>
            </a:endParaRPr>
          </a:p>
        </p:txBody>
      </p:sp>
      <p:sp>
        <p:nvSpPr>
          <p:cNvPr id="164" name="Google Shape;164;p13"/>
          <p:cNvSpPr txBox="1">
            <a:spLocks noGrp="1"/>
          </p:cNvSpPr>
          <p:nvPr>
            <p:ph type="body" idx="2"/>
          </p:nvPr>
        </p:nvSpPr>
        <p:spPr>
          <a:xfrm>
            <a:off x="97696" y="5911585"/>
            <a:ext cx="8958385" cy="8079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 marL="0" indent="0">
              <a:spcBef>
                <a:spcPts val="0"/>
              </a:spcBef>
            </a:pP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The 2025 projections are based on preliminary data and modelling. </a:t>
            </a: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‘Bunkers’ are fossil fuels used for international shipping and aviation</a:t>
            </a: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Source: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Friedlingstein et al 2025</a:t>
            </a:r>
            <a:r>
              <a:rPr lang="en-GB" noProof="1">
                <a:solidFill>
                  <a:srgbClr val="4083B7"/>
                </a:solidFill>
              </a:rPr>
              <a:t>; </a:t>
            </a:r>
            <a:r>
              <a:rPr lang="en-GB" u="sng" noProof="1">
                <a:solidFill>
                  <a:schemeClr val="hlink"/>
                </a:solidFill>
                <a:hlinkClick r:id="rId4"/>
              </a:rPr>
              <a:t>Global Carbon Project 2025</a:t>
            </a:r>
            <a:endParaRPr lang="en-GB" noProof="1"/>
          </a:p>
        </p:txBody>
      </p:sp>
      <p:pic>
        <p:nvPicPr>
          <p:cNvPr id="165" name="Google Shape;165;p13"/>
          <p:cNvPicPr preferRelativeResize="0">
            <a:picLocks noGrp="1"/>
          </p:cNvPicPr>
          <p:nvPr>
            <p:ph type="pic" idx="2"/>
          </p:nvPr>
        </p:nvPicPr>
        <p:blipFill>
          <a:blip r:embed="rId5"/>
          <a:srcRect/>
          <a:stretch/>
        </p:blipFill>
        <p:spPr>
          <a:xfrm>
            <a:off x="674247" y="1327754"/>
            <a:ext cx="8149032" cy="4583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7"/>
          <p:cNvSpPr txBox="1">
            <a:spLocks noGrp="1"/>
          </p:cNvSpPr>
          <p:nvPr>
            <p:ph type="title"/>
          </p:nvPr>
        </p:nvSpPr>
        <p:spPr>
          <a:xfrm>
            <a:off x="1856108" y="138424"/>
            <a:ext cx="7287891" cy="3801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r>
              <a:rPr lang="en-GB" noProof="1">
                <a:solidFill>
                  <a:srgbClr val="4083B7"/>
                </a:solidFill>
              </a:rPr>
              <a:t>Historical cumulative fossil CO</a:t>
            </a:r>
            <a:r>
              <a:rPr lang="en-GB" baseline="-25000" noProof="1">
                <a:solidFill>
                  <a:srgbClr val="4083B7"/>
                </a:solidFill>
              </a:rPr>
              <a:t>2</a:t>
            </a:r>
            <a:r>
              <a:rPr lang="en-GB" noProof="1">
                <a:solidFill>
                  <a:srgbClr val="4083B7"/>
                </a:solidFill>
              </a:rPr>
              <a:t> emissions</a:t>
            </a:r>
          </a:p>
        </p:txBody>
      </p:sp>
      <p:sp>
        <p:nvSpPr>
          <p:cNvPr id="675" name="Google Shape;675;p67"/>
          <p:cNvSpPr txBox="1">
            <a:spLocks noGrp="1"/>
          </p:cNvSpPr>
          <p:nvPr>
            <p:ph type="body" idx="1"/>
          </p:nvPr>
        </p:nvSpPr>
        <p:spPr>
          <a:xfrm>
            <a:off x="97696" y="666578"/>
            <a:ext cx="8958385" cy="5131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noProof="1">
                <a:solidFill>
                  <a:srgbClr val="4083B7"/>
                </a:solidFill>
                <a:latin typeface="Calibri"/>
                <a:ea typeface="Calibri"/>
                <a:cs typeface="Calibri"/>
                <a:sym typeface="Calibri"/>
              </a:rPr>
              <a:t>The USA and EU have the highest accumulated fossil CO</a:t>
            </a:r>
            <a:r>
              <a:rPr lang="en-US" baseline="-25000" noProof="1">
                <a:solidFill>
                  <a:srgbClr val="4083B7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noProof="1">
                <a:solidFill>
                  <a:srgbClr val="4083B7"/>
                </a:solidFill>
                <a:latin typeface="Calibri"/>
                <a:ea typeface="Calibri"/>
                <a:cs typeface="Calibri"/>
                <a:sym typeface="Calibri"/>
              </a:rPr>
              <a:t> emissions since 1850, but China is a close third.</a:t>
            </a:r>
            <a:endParaRPr lang="en-GB" noProof="1">
              <a:solidFill>
                <a:srgbClr val="4083B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67"/>
          <p:cNvSpPr txBox="1">
            <a:spLocks noGrp="1"/>
          </p:cNvSpPr>
          <p:nvPr>
            <p:ph type="body" idx="2"/>
          </p:nvPr>
        </p:nvSpPr>
        <p:spPr>
          <a:xfrm>
            <a:off x="97696" y="5911585"/>
            <a:ext cx="8958385" cy="8079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Calculated using territorial emissions.</a:t>
            </a:r>
          </a:p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Source: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Friedlingstein et al 2025</a:t>
            </a:r>
            <a:r>
              <a:rPr lang="en-GB" noProof="1">
                <a:solidFill>
                  <a:srgbClr val="4083B7"/>
                </a:solidFill>
              </a:rPr>
              <a:t>;</a:t>
            </a:r>
            <a:r>
              <a:rPr lang="en-GB" noProof="1">
                <a:solidFill>
                  <a:srgbClr val="000000"/>
                </a:solidFill>
              </a:rPr>
              <a:t> </a:t>
            </a:r>
            <a:r>
              <a:rPr lang="en-GB" u="sng" noProof="1">
                <a:solidFill>
                  <a:schemeClr val="hlink"/>
                </a:solidFill>
                <a:hlinkClick r:id="rId4"/>
              </a:rPr>
              <a:t>Global Carbon Project 2025</a:t>
            </a:r>
            <a:endParaRPr lang="en-GB" noProof="1"/>
          </a:p>
        </p:txBody>
      </p:sp>
      <p:pic>
        <p:nvPicPr>
          <p:cNvPr id="677" name="Google Shape;677;p67"/>
          <p:cNvPicPr preferRelativeResize="0">
            <a:picLocks noGrp="1"/>
          </p:cNvPicPr>
          <p:nvPr>
            <p:ph type="pic" idx="2"/>
          </p:nvPr>
        </p:nvPicPr>
        <p:blipFill>
          <a:blip r:embed="rId5"/>
          <a:srcRect/>
          <a:stretch/>
        </p:blipFill>
        <p:spPr>
          <a:xfrm>
            <a:off x="339079" y="1255098"/>
            <a:ext cx="8531751" cy="48002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82155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E474-CA58-864B-B176-028CCE436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aph showing the temperature of the earth&#10;&#10;Description automatically generated with medium confidence">
            <a:extLst>
              <a:ext uri="{FF2B5EF4-FFF2-40B4-BE49-F238E27FC236}">
                <a16:creationId xmlns:a16="http://schemas.microsoft.com/office/drawing/2014/main" id="{16821F38-F6BC-EC41-AA73-68619F450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" y="422182"/>
            <a:ext cx="9042400" cy="601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67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9742C-C87A-264C-A223-397B105D2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not all doomed if we: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9D979-3F1D-89A9-4547-A1BB83E14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talk about it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consider actions that make an impact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hold elected leaders accountable</a:t>
            </a:r>
          </a:p>
        </p:txBody>
      </p:sp>
    </p:spTree>
    <p:extLst>
      <p:ext uri="{BB962C8B-B14F-4D97-AF65-F5344CB8AC3E}">
        <p14:creationId xmlns:p14="http://schemas.microsoft.com/office/powerpoint/2010/main" val="344348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a field next to a solar panel&#10;&#10;AI-generated content may be incorrect.">
            <a:extLst>
              <a:ext uri="{FF2B5EF4-FFF2-40B4-BE49-F238E27FC236}">
                <a16:creationId xmlns:a16="http://schemas.microsoft.com/office/drawing/2014/main" id="{C2148535-44B7-0DC4-2B43-2A923C87BB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45764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2906B-AE8E-C036-CDDD-535CAD4C9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 fontScale="90000"/>
          </a:bodyPr>
          <a:lstStyle/>
          <a:p>
            <a:r>
              <a:rPr lang="en-US" sz="3700"/>
              <a:t>Solar is the fastest growing + cheapest source of electricity globally</a:t>
            </a:r>
          </a:p>
        </p:txBody>
      </p:sp>
      <p:pic>
        <p:nvPicPr>
          <p:cNvPr id="5" name="Content Placeholder 4" descr="A graph of a number of solar installation&#10;&#10;AI-generated content may be incorrect.">
            <a:extLst>
              <a:ext uri="{FF2B5EF4-FFF2-40B4-BE49-F238E27FC236}">
                <a16:creationId xmlns:a16="http://schemas.microsoft.com/office/drawing/2014/main" id="{E0E83996-C477-9746-083F-A4AFD8475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71886"/>
            <a:ext cx="7886700" cy="4258815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88177B-F54D-2D5F-3635-C46B17C2AD05}"/>
              </a:ext>
            </a:extLst>
          </p:cNvPr>
          <p:cNvSpPr txBox="1"/>
          <p:nvPr/>
        </p:nvSpPr>
        <p:spPr>
          <a:xfrm>
            <a:off x="7567448" y="631189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Wikimedia</a:t>
            </a:r>
          </a:p>
        </p:txBody>
      </p:sp>
    </p:spTree>
    <p:extLst>
      <p:ext uri="{BB962C8B-B14F-4D97-AF65-F5344CB8AC3E}">
        <p14:creationId xmlns:p14="http://schemas.microsoft.com/office/powerpoint/2010/main" val="38838287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53A64-8979-EBDD-2FB5-036070566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448"/>
            <a:ext cx="7886700" cy="132556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Can we grow food and generate renewable electricity at the same time? If so, what are the ecosystem impacts?</a:t>
            </a:r>
          </a:p>
        </p:txBody>
      </p:sp>
      <p:pic>
        <p:nvPicPr>
          <p:cNvPr id="4" name="Picture 8" descr="Ecosystem Services">
            <a:extLst>
              <a:ext uri="{FF2B5EF4-FFF2-40B4-BE49-F238E27FC236}">
                <a16:creationId xmlns:a16="http://schemas.microsoft.com/office/drawing/2014/main" id="{6941CEC4-5AEF-44EA-5961-2A71FAD3A7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5" t="3695" r="9090" b="3198"/>
          <a:stretch/>
        </p:blipFill>
        <p:spPr bwMode="auto">
          <a:xfrm>
            <a:off x="178675" y="1858316"/>
            <a:ext cx="5238894" cy="415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erson standing in a field with a solar panel&#10;&#10;AI-generated content may be incorrect.">
            <a:extLst>
              <a:ext uri="{FF2B5EF4-FFF2-40B4-BE49-F238E27FC236}">
                <a16:creationId xmlns:a16="http://schemas.microsoft.com/office/drawing/2014/main" id="{B355DBBB-3A0D-26C0-6D9A-4D709132A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999" y="4331068"/>
            <a:ext cx="3107597" cy="23306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FE616F-33E2-A31E-D42F-882E638B5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155" y="1485011"/>
            <a:ext cx="3107600" cy="23306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Down 8">
            <a:extLst>
              <a:ext uri="{FF2B5EF4-FFF2-40B4-BE49-F238E27FC236}">
                <a16:creationId xmlns:a16="http://schemas.microsoft.com/office/drawing/2014/main" id="{8EDAB4E5-3199-66FE-FAAA-000028EF777E}"/>
              </a:ext>
            </a:extLst>
          </p:cNvPr>
          <p:cNvSpPr/>
          <p:nvPr/>
        </p:nvSpPr>
        <p:spPr>
          <a:xfrm>
            <a:off x="5649185" y="3901691"/>
            <a:ext cx="500852" cy="340029"/>
          </a:xfrm>
          <a:prstGeom prst="downArrow">
            <a:avLst/>
          </a:prstGeom>
          <a:solidFill>
            <a:srgbClr val="3799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1C500F-21FE-5DD8-9CED-90C0F0DBCE46}"/>
              </a:ext>
            </a:extLst>
          </p:cNvPr>
          <p:cNvSpPr txBox="1"/>
          <p:nvPr/>
        </p:nvSpPr>
        <p:spPr>
          <a:xfrm>
            <a:off x="6168167" y="3857940"/>
            <a:ext cx="2183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Landuse</a:t>
            </a:r>
            <a:r>
              <a:rPr lang="en-US" dirty="0"/>
              <a:t> conversion</a:t>
            </a:r>
          </a:p>
        </p:txBody>
      </p:sp>
      <p:sp>
        <p:nvSpPr>
          <p:cNvPr id="9" name="Arrow: Down 16">
            <a:extLst>
              <a:ext uri="{FF2B5EF4-FFF2-40B4-BE49-F238E27FC236}">
                <a16:creationId xmlns:a16="http://schemas.microsoft.com/office/drawing/2014/main" id="{5EE3F5AC-08B6-5680-93CA-4EB6D449E4C0}"/>
              </a:ext>
            </a:extLst>
          </p:cNvPr>
          <p:cNvSpPr/>
          <p:nvPr/>
        </p:nvSpPr>
        <p:spPr>
          <a:xfrm>
            <a:off x="8370294" y="3901211"/>
            <a:ext cx="500852" cy="340029"/>
          </a:xfrm>
          <a:prstGeom prst="downArrow">
            <a:avLst/>
          </a:prstGeom>
          <a:solidFill>
            <a:srgbClr val="3799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7E16E8-C121-95E5-F3CA-663D7984067B}"/>
              </a:ext>
            </a:extLst>
          </p:cNvPr>
          <p:cNvSpPr txBox="1"/>
          <p:nvPr/>
        </p:nvSpPr>
        <p:spPr>
          <a:xfrm>
            <a:off x="1526331" y="6127667"/>
            <a:ext cx="2635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Aptos" panose="020B0004020202020204" pitchFamily="34" charset="0"/>
              </a:rPr>
              <a:t>Agrivolatics</a:t>
            </a:r>
            <a:r>
              <a:rPr lang="en-US" sz="3600" dirty="0">
                <a:latin typeface="Aptos" panose="020B00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4050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0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19D4B-6D31-1296-F629-315CF691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tanding in front of a large tower&#10;&#10;AI-generated content may be incorrect.">
            <a:extLst>
              <a:ext uri="{FF2B5EF4-FFF2-40B4-BE49-F238E27FC236}">
                <a16:creationId xmlns:a16="http://schemas.microsoft.com/office/drawing/2014/main" id="{82EA03F3-C9B6-253A-1071-30352BD1C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2925" y="-23193"/>
            <a:ext cx="5131076" cy="6841436"/>
          </a:xfrm>
        </p:spPr>
      </p:pic>
      <p:pic>
        <p:nvPicPr>
          <p:cNvPr id="7" name="Picture 6" descr="A solar panels in a field&#10;&#10;AI-generated content may be incorrect.">
            <a:extLst>
              <a:ext uri="{FF2B5EF4-FFF2-40B4-BE49-F238E27FC236}">
                <a16:creationId xmlns:a16="http://schemas.microsoft.com/office/drawing/2014/main" id="{04AA0419-28C9-97C8-439D-E850CE576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757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0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290B2-99A5-2799-6E84-E6D1DF63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514" y="365126"/>
            <a:ext cx="4788671" cy="1325563"/>
          </a:xfrm>
        </p:spPr>
        <p:txBody>
          <a:bodyPr>
            <a:noAutofit/>
          </a:bodyPr>
          <a:lstStyle/>
          <a:p>
            <a:r>
              <a:rPr lang="en-US" sz="3600" dirty="0"/>
              <a:t>CO</a:t>
            </a:r>
            <a:r>
              <a:rPr lang="en-US" sz="3600" baseline="-25000" dirty="0"/>
              <a:t>2</a:t>
            </a:r>
            <a:r>
              <a:rPr lang="en-US" sz="3600" dirty="0"/>
              <a:t> uptake is strongest in partial shade</a:t>
            </a:r>
          </a:p>
        </p:txBody>
      </p:sp>
      <p:pic>
        <p:nvPicPr>
          <p:cNvPr id="4" name="Content Placeholder 4" descr="A diagram of a diagram&#10;&#10;AI-generated content may be incorrect.">
            <a:extLst>
              <a:ext uri="{FF2B5EF4-FFF2-40B4-BE49-F238E27FC236}">
                <a16:creationId xmlns:a16="http://schemas.microsoft.com/office/drawing/2014/main" id="{54FD6AA4-E18E-BB9C-1E50-DF9E9ACE9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99" y="2297517"/>
            <a:ext cx="7214038" cy="420586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6A78B09-911A-4713-2189-04B2A1E81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821" y="270534"/>
            <a:ext cx="2722179" cy="202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EC39345-6228-254B-B196-013E3C3EE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0" t="17684" r="8418" b="1286"/>
          <a:stretch/>
        </p:blipFill>
        <p:spPr bwMode="auto">
          <a:xfrm>
            <a:off x="0" y="163768"/>
            <a:ext cx="1397876" cy="166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7712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274B10-CC4C-2DEC-CDE6-EF5CCDA01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132080"/>
            <a:ext cx="884682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970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E0DB5B-4416-42C3-89FB-A8DDA79DF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7483"/>
            <a:ext cx="4944988" cy="1786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C436FB-9CED-46ED-B026-FE6AFCF93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210" y="2020185"/>
            <a:ext cx="6467789" cy="4806395"/>
          </a:xfrm>
          <a:prstGeom prst="rect">
            <a:avLst/>
          </a:prstGeom>
        </p:spPr>
      </p:pic>
      <p:pic>
        <p:nvPicPr>
          <p:cNvPr id="7" name="Content Placeholder 2">
            <a:extLst>
              <a:ext uri="{FF2B5EF4-FFF2-40B4-BE49-F238E27FC236}">
                <a16:creationId xmlns:a16="http://schemas.microsoft.com/office/drawing/2014/main" id="{24A3CA07-1FF2-834D-AB70-2092BDA08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30" y="55188"/>
            <a:ext cx="2609832" cy="37654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70C283-859B-A046-852D-CDCCFB7AE157}"/>
              </a:ext>
            </a:extLst>
          </p:cNvPr>
          <p:cNvSpPr txBox="1"/>
          <p:nvPr/>
        </p:nvSpPr>
        <p:spPr>
          <a:xfrm>
            <a:off x="0" y="5754237"/>
            <a:ext cx="2609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Credits:</a:t>
            </a:r>
          </a:p>
          <a:p>
            <a:r>
              <a:rPr lang="en-US" sz="1400" dirty="0">
                <a:solidFill>
                  <a:srgbClr val="FF0000"/>
                </a:solidFill>
              </a:rPr>
              <a:t>Kim Novick (U Indiana)</a:t>
            </a:r>
          </a:p>
          <a:p>
            <a:r>
              <a:rPr lang="en-US" sz="1400" dirty="0">
                <a:solidFill>
                  <a:srgbClr val="FF0000"/>
                </a:solidFill>
              </a:rPr>
              <a:t>Stefan Metzger (Battelle/NEON)</a:t>
            </a:r>
          </a:p>
          <a:p>
            <a:r>
              <a:rPr lang="en-US" sz="1400" dirty="0">
                <a:solidFill>
                  <a:srgbClr val="FF0000"/>
                </a:solidFill>
              </a:rPr>
              <a:t>Susi Wiesner  (USDA)</a:t>
            </a:r>
          </a:p>
        </p:txBody>
      </p:sp>
    </p:spTree>
    <p:extLst>
      <p:ext uri="{BB962C8B-B14F-4D97-AF65-F5344CB8AC3E}">
        <p14:creationId xmlns:p14="http://schemas.microsoft.com/office/powerpoint/2010/main" val="362812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B47EF-511F-5843-ABEF-7ABDF426D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C89AF-83BF-424C-A4C2-1053EC4F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219209-EEC8-E94C-A732-3772C7B36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8488"/>
            <a:ext cx="9144000" cy="56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858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0E4AE-52FA-86E3-5C60-2520E543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dioxide removal is a solution, but secondary</a:t>
            </a:r>
          </a:p>
        </p:txBody>
      </p:sp>
      <p:pic>
        <p:nvPicPr>
          <p:cNvPr id="5" name="Content Placeholder 4" descr="A diagram of a process of removing debris&#10;&#10;AI-generated content may be incorrect.">
            <a:extLst>
              <a:ext uri="{FF2B5EF4-FFF2-40B4-BE49-F238E27FC236}">
                <a16:creationId xmlns:a16="http://schemas.microsoft.com/office/drawing/2014/main" id="{57D0AB52-39F0-D76A-9515-A8B5A1AFA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084" y="2307273"/>
            <a:ext cx="8821732" cy="3846275"/>
          </a:xfrm>
        </p:spPr>
      </p:pic>
    </p:spTree>
    <p:extLst>
      <p:ext uri="{BB962C8B-B14F-4D97-AF65-F5344CB8AC3E}">
        <p14:creationId xmlns:p14="http://schemas.microsoft.com/office/powerpoint/2010/main" val="32237372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F7802-D274-D248-9E6F-86F7F6309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Solutions are broad in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21751-3AD6-E643-A8D5-67080588C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hlinkClick r:id="rId3"/>
              </a:rPr>
              <a:t>https://www.drawdown.org/explorer</a:t>
            </a:r>
            <a:endParaRPr lang="en-US" dirty="0"/>
          </a:p>
        </p:txBody>
      </p:sp>
      <p:pic>
        <p:nvPicPr>
          <p:cNvPr id="4" name="Content Placeholder 4" descr="A screenshot of a web page&#10;&#10;AI-generated content may be incorrect.">
            <a:extLst>
              <a:ext uri="{FF2B5EF4-FFF2-40B4-BE49-F238E27FC236}">
                <a16:creationId xmlns:a16="http://schemas.microsoft.com/office/drawing/2014/main" id="{518DCED2-8B6A-E9A6-D0EB-BA3230F9A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64" y="2504665"/>
            <a:ext cx="7762461" cy="40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184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63EE3-869F-1A4F-868F-1409555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1AC84-8C39-A140-9133-614F062D6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F15E5B-5872-7A2A-DA1A-30612E202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0"/>
            <a:ext cx="8859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1002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There is support!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6474023"/>
            <a:ext cx="5943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hlinkClick r:id="rId2"/>
              </a:rPr>
              <a:t>https://climatecommunication.yale.edu/visualizations-data/ycom-us/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2" name="Content Placeholder 11" descr="A graph of energy support&#10;&#10;Description automatically generated with medium confidence">
            <a:extLst>
              <a:ext uri="{FF2B5EF4-FFF2-40B4-BE49-F238E27FC236}">
                <a16:creationId xmlns:a16="http://schemas.microsoft.com/office/drawing/2014/main" id="{54AEE31A-739B-EDE6-2A0E-EAFFC882F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14400"/>
            <a:ext cx="6248400" cy="5450184"/>
          </a:xfrm>
        </p:spPr>
      </p:pic>
    </p:spTree>
    <p:extLst>
      <p:ext uri="{BB962C8B-B14F-4D97-AF65-F5344CB8AC3E}">
        <p14:creationId xmlns:p14="http://schemas.microsoft.com/office/powerpoint/2010/main" val="15962667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olar panels on a field&#10;&#10;AI-generated content may be incorrect.">
            <a:extLst>
              <a:ext uri="{FF2B5EF4-FFF2-40B4-BE49-F238E27FC236}">
                <a16:creationId xmlns:a16="http://schemas.microsoft.com/office/drawing/2014/main" id="{5CA2BDCC-03BB-73C6-456A-A7987B24D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9143980" cy="6857990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6175FB-08AF-93FA-98E0-7552A4DA5759}"/>
              </a:ext>
            </a:extLst>
          </p:cNvPr>
          <p:cNvSpPr txBox="1"/>
          <p:nvPr/>
        </p:nvSpPr>
        <p:spPr>
          <a:xfrm>
            <a:off x="175618" y="262125"/>
            <a:ext cx="8210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" panose="020B0004020202020204" pitchFamily="34" charset="0"/>
              </a:rPr>
              <a:t>We have ample solutions to address climate change impacts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6E155C-021E-2652-C41B-920FE3D0A86C}"/>
              </a:ext>
            </a:extLst>
          </p:cNvPr>
          <p:cNvSpPr txBox="1"/>
          <p:nvPr/>
        </p:nvSpPr>
        <p:spPr>
          <a:xfrm>
            <a:off x="3200490" y="2775232"/>
            <a:ext cx="5725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ptos" panose="020B0004020202020204" pitchFamily="34" charset="0"/>
              </a:rPr>
              <a:t>But how do we get them to scale?</a:t>
            </a:r>
          </a:p>
          <a:p>
            <a:r>
              <a:rPr lang="en-US" i="1" dirty="0">
                <a:latin typeface="Aptos" panose="020B0004020202020204" pitchFamily="34" charset="0"/>
              </a:rPr>
              <a:t>And in a way that is fair to people, environment, society?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8D1C2-535D-ACBB-F0F8-B78CB7B616DE}"/>
              </a:ext>
            </a:extLst>
          </p:cNvPr>
          <p:cNvSpPr txBox="1"/>
          <p:nvPr/>
        </p:nvSpPr>
        <p:spPr>
          <a:xfrm>
            <a:off x="1466320" y="893572"/>
            <a:ext cx="65467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e.g.,</a:t>
            </a:r>
          </a:p>
          <a:p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Economic/policy regulation, finance</a:t>
            </a:r>
          </a:p>
          <a:p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Carbon capture and storage</a:t>
            </a:r>
          </a:p>
          <a:p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Non or low greenhouse gas polluting fuels and energy</a:t>
            </a:r>
          </a:p>
          <a:p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Sustainable, efficient design of homes, industry, transport, cities</a:t>
            </a:r>
          </a:p>
          <a:p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Geoengineering / Solar radiation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408827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43C8E-58F5-4745-B3EA-E19676DC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river running through a forest&#10;&#10;Description automatically generated with low confidence">
            <a:extLst>
              <a:ext uri="{FF2B5EF4-FFF2-40B4-BE49-F238E27FC236}">
                <a16:creationId xmlns:a16="http://schemas.microsoft.com/office/drawing/2014/main" id="{B7A3157D-6BCF-7645-BB3A-3C62FA56C8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305210"/>
            <a:ext cx="9144000" cy="608076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FA63EC-C77C-F243-94DE-F3BF4EAA24F7}"/>
              </a:ext>
            </a:extLst>
          </p:cNvPr>
          <p:cNvSpPr txBox="1"/>
          <p:nvPr/>
        </p:nvSpPr>
        <p:spPr>
          <a:xfrm>
            <a:off x="5984802" y="6511073"/>
            <a:ext cx="3159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Jeff Miller UW-Communications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006D043C-AD8F-8C48-87D6-3F882D3DD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3242" y="191905"/>
            <a:ext cx="3970758" cy="2123658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Thank you!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Ankur Desai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desai@aos.wisc.edu</a:t>
            </a:r>
            <a:endParaRPr lang="en-US" altLang="en-US" sz="240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https://</a:t>
            </a:r>
            <a:r>
              <a:rPr lang="en-US" altLang="en-US" sz="2400" b="1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flux.aos.wisc.edu</a:t>
            </a:r>
            <a:endParaRPr lang="en-US" altLang="en-US" sz="240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@</a:t>
            </a:r>
            <a:r>
              <a:rPr lang="en-US" altLang="en-US" sz="2400" b="1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profdesai</a:t>
            </a:r>
            <a:r>
              <a:rPr lang="en-US" altLang="en-US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(</a:t>
            </a:r>
            <a:r>
              <a:rPr lang="en-US" altLang="en-US" sz="2400" b="1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bsky</a:t>
            </a:r>
            <a:r>
              <a:rPr lang="en-US" altLang="en-US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08426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CD8C4-411E-EDA8-E1F4-4D2ECEAA8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me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F7D4-6056-BD36-2AFB-66B828163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52880"/>
            <a:ext cx="7886700" cy="503999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Super El Niño</a:t>
            </a:r>
          </a:p>
          <a:p>
            <a:r>
              <a:rPr lang="en-US" dirty="0"/>
              <a:t>Renewable energy in Wisconsin</a:t>
            </a:r>
          </a:p>
          <a:p>
            <a:r>
              <a:rPr lang="en-US" dirty="0"/>
              <a:t>Data centers and AI</a:t>
            </a:r>
          </a:p>
          <a:p>
            <a:r>
              <a:rPr lang="en-US" dirty="0"/>
              <a:t>Electric vehicles</a:t>
            </a:r>
          </a:p>
          <a:p>
            <a:r>
              <a:rPr lang="en-US" dirty="0"/>
              <a:t>Capturing carbon in trees, soil, underground</a:t>
            </a:r>
          </a:p>
          <a:p>
            <a:r>
              <a:rPr lang="en-US" dirty="0"/>
              <a:t>Changing seasons</a:t>
            </a:r>
          </a:p>
          <a:p>
            <a:r>
              <a:rPr lang="en-US" dirty="0"/>
              <a:t>Extreme weather (hurricanes, tornadoes, floods)</a:t>
            </a:r>
          </a:p>
          <a:p>
            <a:r>
              <a:rPr lang="en-US" dirty="0"/>
              <a:t>Sea level rise and ocean acidification</a:t>
            </a:r>
          </a:p>
          <a:p>
            <a:r>
              <a:rPr lang="en-US" dirty="0"/>
              <a:t>Role of scientists in informing policy</a:t>
            </a:r>
          </a:p>
          <a:p>
            <a:r>
              <a:rPr lang="en-US" dirty="0"/>
              <a:t>Misinformation – who and why</a:t>
            </a:r>
          </a:p>
          <a:p>
            <a:r>
              <a:rPr lang="en-US" dirty="0"/>
              <a:t>World population</a:t>
            </a:r>
          </a:p>
          <a:p>
            <a:r>
              <a:rPr lang="en-US" dirty="0"/>
              <a:t>Impact of meat production on climate</a:t>
            </a:r>
          </a:p>
          <a:p>
            <a:r>
              <a:rPr lang="en-US" dirty="0"/>
              <a:t>Alarmism, denial, and doomerism</a:t>
            </a:r>
          </a:p>
          <a:p>
            <a:r>
              <a:rPr lang="en-US" dirty="0"/>
              <a:t>The Paris Agreement, carbon trading, cap and trade</a:t>
            </a:r>
          </a:p>
          <a:p>
            <a:r>
              <a:rPr lang="en-US" dirty="0"/>
              <a:t>Current status of federal science policy, funding, court cases</a:t>
            </a:r>
          </a:p>
        </p:txBody>
      </p:sp>
    </p:spTree>
    <p:extLst>
      <p:ext uri="{BB962C8B-B14F-4D97-AF65-F5344CB8AC3E}">
        <p14:creationId xmlns:p14="http://schemas.microsoft.com/office/powerpoint/2010/main" val="192685551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3F1C103-F416-C144-ABFB-A7AE50D07336}" vid="{3CBD098B-0999-E040-BD7D-A0DE71B471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5637</TotalTime>
  <Words>1195</Words>
  <Application>Microsoft Macintosh PowerPoint</Application>
  <PresentationFormat>On-screen Show (4:3)</PresentationFormat>
  <Paragraphs>177</Paragraphs>
  <Slides>55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Aptos</vt:lpstr>
      <vt:lpstr>Arial</vt:lpstr>
      <vt:lpstr>Avenir Book</vt:lpstr>
      <vt:lpstr>Calibri</vt:lpstr>
      <vt:lpstr>Futura Medium</vt:lpstr>
      <vt:lpstr>Theme1</vt:lpstr>
      <vt:lpstr>PowerPoint Presentation</vt:lpstr>
      <vt:lpstr>PowerPoint Presentation</vt:lpstr>
      <vt:lpstr>You might wonder…</vt:lpstr>
      <vt:lpstr>PowerPoint Presentation</vt:lpstr>
      <vt:lpstr>PowerPoint Presentation</vt:lpstr>
      <vt:lpstr>They stand on a long legacy</vt:lpstr>
      <vt:lpstr>What can YOU do about climate change? </vt:lpstr>
      <vt:lpstr>What can WE do about climate change?</vt:lpstr>
      <vt:lpstr>PowerPoint Presentation</vt:lpstr>
      <vt:lpstr>PowerPoint Presentation</vt:lpstr>
      <vt:lpstr>What do we know</vt:lpstr>
      <vt:lpstr>PowerPoint Presentation</vt:lpstr>
      <vt:lpstr>PowerPoint Presentation</vt:lpstr>
      <vt:lpstr>PowerPoint Presentation</vt:lpstr>
      <vt:lpstr>PowerPoint Presentation</vt:lpstr>
      <vt:lpstr>Global Fossil CO2 Emissions</vt:lpstr>
      <vt:lpstr>PowerPoint Presentation</vt:lpstr>
      <vt:lpstr>PowerPoint Presentation</vt:lpstr>
      <vt:lpstr>Atmospheric CO2 concentration</vt:lpstr>
      <vt:lpstr>Global carbon budget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Fossil fuel emissions drive this and future impacts are large</vt:lpstr>
      <vt:lpstr>What does it mean for us?</vt:lpstr>
      <vt:lpstr>A consequential decade</vt:lpstr>
      <vt:lpstr>PowerPoint Presentation</vt:lpstr>
      <vt:lpstr>PowerPoint Presentation</vt:lpstr>
      <vt:lpstr>What are we going to do about it?</vt:lpstr>
      <vt:lpstr>What Are The Options?</vt:lpstr>
      <vt:lpstr>PowerPoint Presentation</vt:lpstr>
      <vt:lpstr>What Are The Options?</vt:lpstr>
      <vt:lpstr>Fundamentally, to mitigate, society has to reduce greenhouse gas concentration of the atmosphere </vt:lpstr>
      <vt:lpstr>Emissions Projections for 2025</vt:lpstr>
      <vt:lpstr>Historical cumulative fossil CO2 emissions</vt:lpstr>
      <vt:lpstr>PowerPoint Presentation</vt:lpstr>
      <vt:lpstr>We are not all doomed if we:</vt:lpstr>
      <vt:lpstr>PowerPoint Presentation</vt:lpstr>
      <vt:lpstr>Solar is the fastest growing + cheapest source of electricity globally</vt:lpstr>
      <vt:lpstr>Can we grow food and generate renewable electricity at the same time? If so, what are the ecosystem impacts?</vt:lpstr>
      <vt:lpstr>PowerPoint Presentation</vt:lpstr>
      <vt:lpstr>CO2 uptake is strongest in partial shade</vt:lpstr>
      <vt:lpstr>PowerPoint Presentation</vt:lpstr>
      <vt:lpstr>PowerPoint Presentation</vt:lpstr>
      <vt:lpstr>PowerPoint Presentation</vt:lpstr>
      <vt:lpstr>Carbon dioxide removal is a solution, but secondary</vt:lpstr>
      <vt:lpstr>Solutions are broad in approach</vt:lpstr>
      <vt:lpstr>PowerPoint Presentation</vt:lpstr>
      <vt:lpstr>There is support!</vt:lpstr>
      <vt:lpstr>PowerPoint Presentation</vt:lpstr>
      <vt:lpstr>PowerPoint Presentation</vt:lpstr>
      <vt:lpstr>Ask me about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ANKUR R DESAI</dc:creator>
  <cp:lastModifiedBy>ANKUR R DESAI</cp:lastModifiedBy>
  <cp:revision>122</cp:revision>
  <cp:lastPrinted>2021-10-15T15:58:01Z</cp:lastPrinted>
  <dcterms:created xsi:type="dcterms:W3CDTF">2020-02-07T16:27:43Z</dcterms:created>
  <dcterms:modified xsi:type="dcterms:W3CDTF">2026-10-19T22:56:37Z</dcterms:modified>
</cp:coreProperties>
</file>